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3"/>
    <p:sldMasterId id="2147483653" r:id="rId4"/>
  </p:sldMasterIdLst>
  <p:notesMasterIdLst>
    <p:notesMasterId r:id="rId6"/>
  </p:notesMasterIdLst>
  <p:handoutMasterIdLst>
    <p:handoutMasterId r:id="rId36"/>
  </p:handoutMasterIdLst>
  <p:sldIdLst>
    <p:sldId id="256" r:id="rId5"/>
    <p:sldId id="257" r:id="rId7"/>
    <p:sldId id="296" r:id="rId8"/>
    <p:sldId id="320" r:id="rId9"/>
    <p:sldId id="321" r:id="rId10"/>
    <p:sldId id="367" r:id="rId11"/>
    <p:sldId id="369" r:id="rId12"/>
    <p:sldId id="324" r:id="rId13"/>
    <p:sldId id="325" r:id="rId14"/>
    <p:sldId id="339" r:id="rId15"/>
    <p:sldId id="340" r:id="rId16"/>
    <p:sldId id="355" r:id="rId17"/>
    <p:sldId id="341" r:id="rId18"/>
    <p:sldId id="396" r:id="rId19"/>
    <p:sldId id="395" r:id="rId20"/>
    <p:sldId id="382" r:id="rId21"/>
    <p:sldId id="383" r:id="rId22"/>
    <p:sldId id="385" r:id="rId23"/>
    <p:sldId id="386" r:id="rId24"/>
    <p:sldId id="387" r:id="rId25"/>
    <p:sldId id="388" r:id="rId26"/>
    <p:sldId id="389" r:id="rId27"/>
    <p:sldId id="391" r:id="rId28"/>
    <p:sldId id="393" r:id="rId29"/>
    <p:sldId id="394" r:id="rId30"/>
    <p:sldId id="299" r:id="rId31"/>
    <p:sldId id="343" r:id="rId32"/>
    <p:sldId id="397" r:id="rId33"/>
    <p:sldId id="353" r:id="rId34"/>
    <p:sldId id="368" r:id="rId35"/>
  </p:sldIdLst>
  <p:sldSz cx="12192000" cy="6858000"/>
  <p:notesSz cx="6858000" cy="9144000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0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AEB"/>
    <a:srgbClr val="D5D8D9"/>
    <a:srgbClr val="FEFEFE"/>
    <a:srgbClr val="0068E3"/>
    <a:srgbClr val="005825"/>
    <a:srgbClr val="173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21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101" y="48"/>
      </p:cViewPr>
      <p:guideLst>
        <p:guide orient="horz" pos="200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1" Type="http://schemas.openxmlformats.org/officeDocument/2006/relationships/tags" Target="tags/tag114.xml"/><Relationship Id="rId40" Type="http://schemas.openxmlformats.org/officeDocument/2006/relationships/commentAuthors" Target="commentAuthors.xml"/><Relationship Id="rId4" Type="http://schemas.openxmlformats.org/officeDocument/2006/relationships/slideMaster" Target="slideMasters/slideMaster3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BCFE7D-8F55-4EE8-8149-5D8520A0AA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28782A-40BF-4B90-AD78-793C065210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A0C8795-E1E0-49C7-9A53-0E7622B6636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A0C8795-E1E0-49C7-9A53-0E7622B6636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8782A-40BF-4B90-AD78-793C065210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流程图: 手动输入 70"/>
          <p:cNvSpPr/>
          <p:nvPr userDrawn="1">
            <p:custDataLst>
              <p:tags r:id="rId2"/>
            </p:custDataLst>
          </p:nvPr>
        </p:nvSpPr>
        <p:spPr>
          <a:xfrm rot="16200000">
            <a:off x="11353228" y="6024815"/>
            <a:ext cx="370800" cy="1296000"/>
          </a:xfrm>
          <a:prstGeom prst="flowChartManualInpu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72" name="文本框 71"/>
          <p:cNvSpPr txBox="1"/>
          <p:nvPr userDrawn="1">
            <p:custDataLst>
              <p:tags r:id="rId3"/>
            </p:custDataLst>
          </p:nvPr>
        </p:nvSpPr>
        <p:spPr>
          <a:xfrm>
            <a:off x="11064751" y="6456878"/>
            <a:ext cx="1186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Page </a:t>
            </a:r>
            <a:fld id="{C8929560-36A5-4E5C-AD05-6B0C43E6C7A1}" type="slidenum">
              <a:rPr lang="en-US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altLang="en-US" b="1" spc="113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流程图: 手动输入 70"/>
          <p:cNvSpPr/>
          <p:nvPr userDrawn="1">
            <p:custDataLst>
              <p:tags r:id="rId2"/>
            </p:custDataLst>
          </p:nvPr>
        </p:nvSpPr>
        <p:spPr>
          <a:xfrm rot="16200000">
            <a:off x="11353228" y="6024815"/>
            <a:ext cx="370800" cy="1296000"/>
          </a:xfrm>
          <a:prstGeom prst="flowChartManualInpu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72" name="文本框 71"/>
          <p:cNvSpPr txBox="1"/>
          <p:nvPr userDrawn="1">
            <p:custDataLst>
              <p:tags r:id="rId3"/>
            </p:custDataLst>
          </p:nvPr>
        </p:nvSpPr>
        <p:spPr>
          <a:xfrm>
            <a:off x="11064751" y="6456878"/>
            <a:ext cx="1186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Page </a:t>
            </a:r>
            <a:fld id="{C8929560-36A5-4E5C-AD05-6B0C43E6C7A1}" type="slidenum">
              <a:rPr lang="en-US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altLang="en-US" b="1" spc="113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1085850" y="10140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11000">
        <p15:prstTrans prst="pageCurlDouble"/>
      </p:transition>
    </mc:Choice>
    <mc:Fallback>
      <p:transition spd="slow" advClick="0" advTm="11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7" Type="http://schemas.openxmlformats.org/officeDocument/2006/relationships/theme" Target="../theme/theme2.xml"/><Relationship Id="rId6" Type="http://schemas.openxmlformats.org/officeDocument/2006/relationships/tags" Target="../tags/tag13.xml"/><Relationship Id="rId5" Type="http://schemas.openxmlformats.org/officeDocument/2006/relationships/image" Target="../media/image3.png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7" Type="http://schemas.openxmlformats.org/officeDocument/2006/relationships/theme" Target="../theme/theme3.xml"/><Relationship Id="rId6" Type="http://schemas.openxmlformats.org/officeDocument/2006/relationships/tags" Target="../tags/tag17.xml"/><Relationship Id="rId5" Type="http://schemas.openxmlformats.org/officeDocument/2006/relationships/image" Target="../media/image3.png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" y="0"/>
            <a:ext cx="12191239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>
            <p:custDataLst>
              <p:tags r:id="rId4"/>
            </p:custDataLst>
          </p:nvPr>
        </p:nvSpPr>
        <p:spPr>
          <a:xfrm>
            <a:off x="0" y="6492240"/>
            <a:ext cx="12183745" cy="360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68E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rgbClr val="D60000"/>
              </a:solidFill>
            </a:endParaRPr>
          </a:p>
        </p:txBody>
      </p:sp>
      <p:sp>
        <p:nvSpPr>
          <p:cNvPr id="71" name="流程图: 手动输入 70"/>
          <p:cNvSpPr/>
          <p:nvPr userDrawn="1">
            <p:custDataLst>
              <p:tags r:id="rId5"/>
            </p:custDataLst>
          </p:nvPr>
        </p:nvSpPr>
        <p:spPr>
          <a:xfrm rot="16200000">
            <a:off x="11353228" y="6024815"/>
            <a:ext cx="370800" cy="1296000"/>
          </a:xfrm>
          <a:prstGeom prst="flowChartManualInpu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72" name="文本框 71"/>
          <p:cNvSpPr txBox="1"/>
          <p:nvPr userDrawn="1">
            <p:custDataLst>
              <p:tags r:id="rId6"/>
            </p:custDataLst>
          </p:nvPr>
        </p:nvSpPr>
        <p:spPr>
          <a:xfrm>
            <a:off x="11064751" y="6456878"/>
            <a:ext cx="1186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Page </a:t>
            </a:r>
            <a:fld id="{C8929560-36A5-4E5C-AD05-6B0C43E6C7A1}" type="slidenum">
              <a:rPr lang="en-US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altLang="en-US" b="1" spc="113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27" name="页脚占位符 26"/>
          <p:cNvSpPr>
            <a:spLocks noGrp="1"/>
          </p:cNvSpPr>
          <p:nvPr userDrawn="1">
            <p:custDataLst>
              <p:tags r:id="rId7"/>
            </p:custDataLst>
          </p:nvPr>
        </p:nvSpPr>
        <p:spPr>
          <a:xfrm>
            <a:off x="2296160" y="6496050"/>
            <a:ext cx="7825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集创赛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- 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叩持杯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6" name="日期占位符 25"/>
          <p:cNvSpPr>
            <a:spLocks noGrp="1"/>
          </p:cNvSpPr>
          <p:nvPr userDrawn="1">
            <p:custDataLst>
              <p:tags r:id="rId8"/>
            </p:custDataLst>
          </p:nvPr>
        </p:nvSpPr>
        <p:spPr>
          <a:xfrm>
            <a:off x="838200" y="64960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746A06A-D7EE-4540-AC79-F6AA4E16AA53}" type="datetime1">
              <a:rPr lang="en-US" altLang="zh-CN" b="1" smtClean="0">
                <a:solidFill>
                  <a:schemeClr val="tx1"/>
                </a:solidFill>
              </a:rPr>
            </a:fld>
            <a:endParaRPr lang="en-US" altLang="zh-CN" b="1" dirty="0" smtClean="0">
              <a:solidFill>
                <a:schemeClr val="tx1"/>
              </a:solidFill>
            </a:endParaRPr>
          </a:p>
        </p:txBody>
      </p:sp>
      <p:pic>
        <p:nvPicPr>
          <p:cNvPr id="10" name="图片 9" descr="集创赛LOGO 简称 竖版"/>
          <p:cNvPicPr>
            <a:picLocks noChangeAspect="1"/>
          </p:cNvPicPr>
          <p:nvPr userDrawn="1"/>
        </p:nvPicPr>
        <p:blipFill>
          <a:blip r:embed="rId9"/>
          <a:srcRect l="15699" r="19535"/>
          <a:stretch>
            <a:fillRect/>
          </a:stretch>
        </p:blipFill>
        <p:spPr>
          <a:xfrm>
            <a:off x="334010" y="132080"/>
            <a:ext cx="1809750" cy="136652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2"/>
            </p:custDataLst>
          </p:nvPr>
        </p:nvSpPr>
        <p:spPr>
          <a:xfrm>
            <a:off x="0" y="6492240"/>
            <a:ext cx="12183745" cy="360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68E3">
                    <a:alpha val="20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rgbClr val="D60000"/>
              </a:solidFill>
            </a:endParaRPr>
          </a:p>
        </p:txBody>
      </p:sp>
      <p:sp>
        <p:nvSpPr>
          <p:cNvPr id="71" name="流程图: 手动输入 70"/>
          <p:cNvSpPr/>
          <p:nvPr userDrawn="1">
            <p:custDataLst>
              <p:tags r:id="rId3"/>
            </p:custDataLst>
          </p:nvPr>
        </p:nvSpPr>
        <p:spPr>
          <a:xfrm rot="16200000">
            <a:off x="11353228" y="6024815"/>
            <a:ext cx="370800" cy="1296000"/>
          </a:xfrm>
          <a:prstGeom prst="flowChartManualInpu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72" name="文本框 71"/>
          <p:cNvSpPr txBox="1"/>
          <p:nvPr userDrawn="1">
            <p:custDataLst>
              <p:tags r:id="rId4"/>
            </p:custDataLst>
          </p:nvPr>
        </p:nvSpPr>
        <p:spPr>
          <a:xfrm>
            <a:off x="11064751" y="6456878"/>
            <a:ext cx="1186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Page </a:t>
            </a:r>
            <a:fld id="{C8929560-36A5-4E5C-AD05-6B0C43E6C7A1}" type="slidenum">
              <a:rPr lang="en-US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altLang="en-US" b="1" spc="113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7" name="图片 6" descr="集创赛LOGO 不带字"/>
          <p:cNvPicPr>
            <a:picLocks noChangeAspect="1"/>
          </p:cNvPicPr>
          <p:nvPr userDrawn="1"/>
        </p:nvPicPr>
        <p:blipFill>
          <a:blip r:embed="rId5"/>
          <a:srcRect b="2137"/>
          <a:stretch>
            <a:fillRect/>
          </a:stretch>
        </p:blipFill>
        <p:spPr>
          <a:xfrm>
            <a:off x="10777855" y="79375"/>
            <a:ext cx="1414145" cy="782320"/>
          </a:xfrm>
          <a:prstGeom prst="rect">
            <a:avLst/>
          </a:prstGeom>
        </p:spPr>
      </p:pic>
    </p:spTree>
    <p:custDataLst>
      <p:tags r:id="rId6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2"/>
            </p:custDataLst>
          </p:nvPr>
        </p:nvSpPr>
        <p:spPr>
          <a:xfrm>
            <a:off x="0" y="6492240"/>
            <a:ext cx="12183745" cy="360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68E3">
                    <a:alpha val="20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rgbClr val="D60000"/>
              </a:solidFill>
            </a:endParaRPr>
          </a:p>
        </p:txBody>
      </p:sp>
      <p:sp>
        <p:nvSpPr>
          <p:cNvPr id="71" name="流程图: 手动输入 70"/>
          <p:cNvSpPr/>
          <p:nvPr userDrawn="1">
            <p:custDataLst>
              <p:tags r:id="rId3"/>
            </p:custDataLst>
          </p:nvPr>
        </p:nvSpPr>
        <p:spPr>
          <a:xfrm rot="16200000">
            <a:off x="11353228" y="6024815"/>
            <a:ext cx="370800" cy="1296000"/>
          </a:xfrm>
          <a:prstGeom prst="flowChartManualInpu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72" name="文本框 71"/>
          <p:cNvSpPr txBox="1"/>
          <p:nvPr userDrawn="1">
            <p:custDataLst>
              <p:tags r:id="rId4"/>
            </p:custDataLst>
          </p:nvPr>
        </p:nvSpPr>
        <p:spPr>
          <a:xfrm>
            <a:off x="11064751" y="6456878"/>
            <a:ext cx="1186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Page </a:t>
            </a:r>
            <a:fld id="{C8929560-36A5-4E5C-AD05-6B0C43E6C7A1}" type="slidenum">
              <a:rPr lang="en-US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altLang="en-US" b="1" spc="113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7" name="图片 6" descr="集创赛LOGO 不带字"/>
          <p:cNvPicPr>
            <a:picLocks noChangeAspect="1"/>
          </p:cNvPicPr>
          <p:nvPr userDrawn="1"/>
        </p:nvPicPr>
        <p:blipFill>
          <a:blip r:embed="rId5"/>
          <a:srcRect b="2137"/>
          <a:stretch>
            <a:fillRect/>
          </a:stretch>
        </p:blipFill>
        <p:spPr>
          <a:xfrm>
            <a:off x="10777855" y="79375"/>
            <a:ext cx="1414145" cy="782320"/>
          </a:xfrm>
          <a:prstGeom prst="rect">
            <a:avLst/>
          </a:prstGeom>
        </p:spPr>
      </p:pic>
    </p:spTree>
    <p:custDataLst>
      <p:tags r:id="rId6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image" Target="../media/image4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tags" Target="../tags/tag5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tags" Target="../tags/tag81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42.png"/><Relationship Id="rId7" Type="http://schemas.openxmlformats.org/officeDocument/2006/relationships/image" Target="../media/image41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0" Type="http://schemas.openxmlformats.org/officeDocument/2006/relationships/slideLayout" Target="../slideLayouts/slideLayout3.xml"/><Relationship Id="rId1" Type="http://schemas.openxmlformats.org/officeDocument/2006/relationships/tags" Target="../tags/tag8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46.png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tags" Target="../tags/tag8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49.png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tags" Target="../tags/tag93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tags" Target="../tags/tag9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tags" Target="../tags/tag101.xml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tags" Target="../tags/tag105.xml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tags" Target="../tags/tag10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3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0" Type="http://schemas.openxmlformats.org/officeDocument/2006/relationships/slideLayout" Target="../slideLayouts/slideLayout3.xml"/><Relationship Id="rId1" Type="http://schemas.openxmlformats.org/officeDocument/2006/relationships/tags" Target="../tags/tag29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0" Type="http://schemas.openxmlformats.org/officeDocument/2006/relationships/slideLayout" Target="../slideLayouts/slideLayout3.xml"/><Relationship Id="rId1" Type="http://schemas.openxmlformats.org/officeDocument/2006/relationships/tags" Target="../tags/tag33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"/>
          <p:cNvSpPr>
            <a:spLocks noChangeArrowheads="1"/>
          </p:cNvSpPr>
          <p:nvPr/>
        </p:nvSpPr>
        <p:spPr bwMode="auto">
          <a:xfrm>
            <a:off x="1500505" y="2150745"/>
            <a:ext cx="9211945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77" tIns="41139" rIns="82277" bIns="41139">
            <a:spAutoFit/>
          </a:bodyPr>
          <a:lstStyle/>
          <a:p>
            <a:pPr algn="ctr" defTabSz="1097280"/>
            <a:r>
              <a:rPr lang="zh-CN" altLang="en-US" sz="3600" b="1" spc="36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egoe UI" panose="020B0502040204020203" pitchFamily="34" charset="0"/>
              </a:rPr>
              <a:t>基于AXI协议的交叉矩阵模块设计</a:t>
            </a:r>
            <a:endParaRPr lang="zh-CN" altLang="en-US" sz="3600" b="1" spc="36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pic>
        <p:nvPicPr>
          <p:cNvPr id="65" name="背景音乐 - 欢快喜庆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7660319" y="-1904463"/>
            <a:ext cx="731520" cy="731520"/>
          </a:xfrm>
          <a:prstGeom prst="rect">
            <a:avLst/>
          </a:prstGeom>
        </p:spPr>
      </p:pic>
      <p:cxnSp>
        <p:nvCxnSpPr>
          <p:cNvPr id="27" name="直接连接符 26"/>
          <p:cNvCxnSpPr/>
          <p:nvPr/>
        </p:nvCxnSpPr>
        <p:spPr>
          <a:xfrm>
            <a:off x="1414811" y="2777300"/>
            <a:ext cx="936000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8"/>
          <p:cNvSpPr txBox="1"/>
          <p:nvPr>
            <p:custDataLst>
              <p:tags r:id="rId4"/>
            </p:custDataLst>
          </p:nvPr>
        </p:nvSpPr>
        <p:spPr>
          <a:xfrm>
            <a:off x="4706680" y="3445032"/>
            <a:ext cx="3147060" cy="450215"/>
          </a:xfrm>
          <a:prstGeom prst="rect">
            <a:avLst/>
          </a:prstGeom>
          <a:noFill/>
          <a:ln>
            <a:noFill/>
          </a:ln>
        </p:spPr>
        <p:txBody>
          <a:bodyPr wrap="none" lIns="82296" tIns="41148" rIns="82296" bIns="41148" rtlCol="0">
            <a:spAutoFit/>
          </a:bodyPr>
          <a:lstStyle/>
          <a:p>
            <a:pPr algn="ctr" defTabSz="1097280"/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团队名称：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AXI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小能手</a:t>
            </a:r>
            <a:endParaRPr lang="zh-CN" altLang="en-US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9"/>
          <p:cNvSpPr txBox="1"/>
          <p:nvPr>
            <p:custDataLst>
              <p:tags r:id="rId5"/>
            </p:custDataLst>
          </p:nvPr>
        </p:nvSpPr>
        <p:spPr>
          <a:xfrm>
            <a:off x="4703821" y="3930006"/>
            <a:ext cx="3147060" cy="450215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p>
            <a:pPr algn="ctr" defTabSz="1097280"/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队伍编号：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CICC5091</a:t>
            </a:r>
            <a:endParaRPr lang="en-US" altLang="zh-CN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9"/>
          <p:cNvSpPr txBox="1"/>
          <p:nvPr>
            <p:custDataLst>
              <p:tags r:id="rId6"/>
            </p:custDataLst>
          </p:nvPr>
        </p:nvSpPr>
        <p:spPr>
          <a:xfrm>
            <a:off x="4721601" y="4403081"/>
            <a:ext cx="3479800" cy="450215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p>
            <a:pPr algn="ctr" defTabSz="1097280"/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初赛时间：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2024/05/20</a:t>
            </a:r>
            <a:endParaRPr lang="en-US" altLang="zh-CN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1000"/>
    </mc:Choice>
    <mc:Fallback>
      <p:transition advClick="0" advTm="1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50" showWhenStopped="0">
                <p:cTn id="1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5"/>
                </p:tgtEl>
              </p:cMediaNode>
            </p:audio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334135" y="233045"/>
            <a:ext cx="5558790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algn="l">
              <a:defRPr/>
            </a:pPr>
            <a:r>
              <a:rPr lang="en-US" altLang="zh-CN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default</a:t>
            </a: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从机</a:t>
            </a:r>
            <a:endParaRPr lang="zh-CN" altLang="en-US" sz="3200" b="1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 flipV="1">
            <a:off x="1287883" y="831971"/>
            <a:ext cx="2519680" cy="254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32440" y="172741"/>
            <a:ext cx="875432" cy="720000"/>
            <a:chOff x="5633344" y="966369"/>
            <a:chExt cx="476097" cy="391567"/>
          </a:xfrm>
        </p:grpSpPr>
        <p:sp>
          <p:nvSpPr>
            <p:cNvPr id="16" name="椭圆 15"/>
            <p:cNvSpPr/>
            <p:nvPr>
              <p:custDataLst>
                <p:tags r:id="rId3"/>
              </p:custDataLst>
            </p:nvPr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00582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7"/>
            <p:cNvSpPr txBox="1"/>
            <p:nvPr>
              <p:custDataLst>
                <p:tags r:id="rId4"/>
              </p:custDataLst>
            </p:nvPr>
          </p:nvSpPr>
          <p:spPr>
            <a:xfrm>
              <a:off x="5633344" y="1018105"/>
              <a:ext cx="476097" cy="283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defRPr/>
              </a:pPr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04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510" y="1348740"/>
            <a:ext cx="10126980" cy="46329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29640" y="5945505"/>
            <a:ext cx="10274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  </a:t>
            </a:r>
            <a:r>
              <a:rPr lang="zh-CN" b="1">
                <a:latin typeface="+mn-ea"/>
                <a:cs typeface="+mn-ea"/>
                <a:sym typeface="+mn-lt"/>
              </a:rPr>
              <a:t>default从机</a:t>
            </a:r>
            <a:r>
              <a:rPr lang="zh-CN" altLang="en-US">
                <a:sym typeface="+mn-ea"/>
              </a:rPr>
              <a:t>是一个额外的Slave模块，</a:t>
            </a:r>
            <a:r>
              <a:rPr lang="zh-CN" altLang="en-US"/>
              <a:t>用于响应</a:t>
            </a:r>
            <a:r>
              <a:rPr lang="zh-CN" altLang="en-US"/>
              <a:t>发出的非法地址事务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79550" y="980440"/>
            <a:ext cx="4090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ym typeface="+mn-ea"/>
              </a:rPr>
              <a:t>default slave</a:t>
            </a:r>
            <a:r>
              <a:rPr lang="zh-CN" altLang="en-US" b="1"/>
              <a:t>写数据处理状态转移图</a:t>
            </a:r>
            <a:endParaRPr lang="zh-CN" altLang="en-US" b="1"/>
          </a:p>
        </p:txBody>
      </p:sp>
      <p:sp>
        <p:nvSpPr>
          <p:cNvPr id="7" name="文本框 6"/>
          <p:cNvSpPr txBox="1"/>
          <p:nvPr/>
        </p:nvSpPr>
        <p:spPr>
          <a:xfrm>
            <a:off x="6612255" y="980440"/>
            <a:ext cx="4592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ym typeface="+mn-ea"/>
              </a:rPr>
              <a:t>default slave</a:t>
            </a:r>
            <a:r>
              <a:rPr lang="zh-CN" altLang="en-US" b="1"/>
              <a:t>读数据处理状态转移</a:t>
            </a:r>
            <a:r>
              <a:rPr lang="zh-CN" altLang="en-US" b="1"/>
              <a:t>图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334135" y="233045"/>
            <a:ext cx="4364355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algn="l">
              <a:defRPr/>
            </a:pPr>
            <a:r>
              <a:rPr 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AXI2AHB</a:t>
            </a: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桥接器</a:t>
            </a:r>
            <a:endParaRPr lang="zh-CN" altLang="en-US" sz="3200" b="1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>
            <a:off x="1287883" y="834511"/>
            <a:ext cx="3528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32440" y="172741"/>
            <a:ext cx="875432" cy="720000"/>
            <a:chOff x="5633344" y="966369"/>
            <a:chExt cx="476097" cy="391567"/>
          </a:xfrm>
        </p:grpSpPr>
        <p:sp>
          <p:nvSpPr>
            <p:cNvPr id="16" name="椭圆 15"/>
            <p:cNvSpPr/>
            <p:nvPr>
              <p:custDataLst>
                <p:tags r:id="rId3"/>
              </p:custDataLst>
            </p:nvPr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00582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7"/>
            <p:cNvSpPr txBox="1"/>
            <p:nvPr>
              <p:custDataLst>
                <p:tags r:id="rId4"/>
              </p:custDataLst>
            </p:nvPr>
          </p:nvSpPr>
          <p:spPr>
            <a:xfrm>
              <a:off x="5633344" y="1018105"/>
              <a:ext cx="476097" cy="283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defRPr/>
              </a:pPr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05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625" y="995680"/>
            <a:ext cx="5754370" cy="4876800"/>
          </a:xfrm>
          <a:prstGeom prst="rect">
            <a:avLst/>
          </a:prstGeom>
        </p:spPr>
      </p:pic>
      <p:pic>
        <p:nvPicPr>
          <p:cNvPr id="12" name="图片 11" descr="AXI2AHB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8070" y="992505"/>
            <a:ext cx="5696585" cy="16954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022975" y="3562985"/>
            <a:ext cx="6031230" cy="27247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just" fontAlgn="auto">
              <a:lnSpc>
                <a:spcPct val="130000"/>
              </a:lnSpc>
            </a:pPr>
            <a:r>
              <a:rPr lang="en-US" altLang="zh-CN"/>
              <a:t>   </a:t>
            </a:r>
            <a:r>
              <a:rPr lang="zh-CN" b="1">
                <a:latin typeface="+mn-ea"/>
                <a:cs typeface="+mn-ea"/>
              </a:rPr>
              <a:t>   AXI2AHB bridge</a:t>
            </a:r>
            <a:r>
              <a:rPr lang="zh-CN" altLang="en-US"/>
              <a:t>实现了AXI协议到AHB协议的转换，可支持最大incr/wrap burst长度为256。在RD_AXI或者RD_AHB状态，databuf_wr信号有效，此时会将axi_wdata或者ahb_hrdata的值</a:t>
            </a:r>
            <a:r>
              <a:rPr lang="zh-CN" b="1">
                <a:latin typeface="+mn-ea"/>
                <a:cs typeface="+mn-ea"/>
              </a:rPr>
              <a:t>写入</a:t>
            </a:r>
            <a:r>
              <a:rPr lang="zh-CN" altLang="en-US"/>
              <a:t>data_buf中；在WR_AHB或者WR_AXI状态，databuf_rd信号有效，此时会将data_buf中的值</a:t>
            </a:r>
            <a:r>
              <a:rPr lang="zh-CN" b="1">
                <a:latin typeface="+mn-ea"/>
                <a:cs typeface="+mn-ea"/>
              </a:rPr>
              <a:t>读出</a:t>
            </a:r>
            <a:r>
              <a:rPr lang="zh-CN" altLang="en-US"/>
              <a:t>至ahb_hwdata或者axi_rdata中。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830705" y="6033770"/>
            <a:ext cx="2442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AXI2AHB状态转移图</a:t>
            </a:r>
            <a:endParaRPr lang="zh-CN" altLang="en-US" b="1"/>
          </a:p>
        </p:txBody>
      </p:sp>
      <p:sp>
        <p:nvSpPr>
          <p:cNvPr id="4" name="文本框 3"/>
          <p:cNvSpPr txBox="1"/>
          <p:nvPr/>
        </p:nvSpPr>
        <p:spPr>
          <a:xfrm>
            <a:off x="7534910" y="29927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AXI与AHB数据流交互示意图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334135" y="233045"/>
            <a:ext cx="4364355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algn="l">
              <a:defRPr/>
            </a:pPr>
            <a:r>
              <a:rPr 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AXI2AHB</a:t>
            </a: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桥接器</a:t>
            </a:r>
            <a:endParaRPr lang="zh-CN" altLang="en-US" sz="3200" b="1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>
            <a:off x="1287883" y="834511"/>
            <a:ext cx="3528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32440" y="172741"/>
            <a:ext cx="875432" cy="720000"/>
            <a:chOff x="5633344" y="966369"/>
            <a:chExt cx="476097" cy="391567"/>
          </a:xfrm>
        </p:grpSpPr>
        <p:sp>
          <p:nvSpPr>
            <p:cNvPr id="16" name="椭圆 15"/>
            <p:cNvSpPr/>
            <p:nvPr>
              <p:custDataLst>
                <p:tags r:id="rId3"/>
              </p:custDataLst>
            </p:nvPr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00582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7"/>
            <p:cNvSpPr txBox="1"/>
            <p:nvPr>
              <p:custDataLst>
                <p:tags r:id="rId4"/>
              </p:custDataLst>
            </p:nvPr>
          </p:nvSpPr>
          <p:spPr>
            <a:xfrm>
              <a:off x="5633344" y="1018105"/>
              <a:ext cx="476097" cy="283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defRPr/>
              </a:pPr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06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5" y="878840"/>
            <a:ext cx="5865495" cy="34347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7045" y="479425"/>
            <a:ext cx="3950970" cy="565848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940675" y="6184265"/>
            <a:ext cx="1977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wrap</a:t>
            </a:r>
            <a:r>
              <a:rPr lang="zh-CN" altLang="en-US" b="1"/>
              <a:t>地址</a:t>
            </a:r>
            <a:r>
              <a:rPr lang="zh-CN" altLang="en-US" b="1"/>
              <a:t>的更新</a:t>
            </a:r>
            <a:endParaRPr lang="zh-CN" altLang="en-US" b="1"/>
          </a:p>
        </p:txBody>
      </p:sp>
      <p:sp>
        <p:nvSpPr>
          <p:cNvPr id="8" name="文本框 7"/>
          <p:cNvSpPr txBox="1"/>
          <p:nvPr/>
        </p:nvSpPr>
        <p:spPr>
          <a:xfrm>
            <a:off x="391795" y="4518660"/>
            <a:ext cx="6188075" cy="152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>
              <a:lnSpc>
                <a:spcPct val="13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●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/>
              <a:t>对于WRAP类型传输，由于本设计的数据位宽是32位，每次地址变化位32</a:t>
            </a:r>
            <a:r>
              <a:rPr lang="en-US" altLang="zh-CN"/>
              <a:t>’</a:t>
            </a:r>
            <a:r>
              <a:rPr lang="zh-CN" altLang="en-US"/>
              <a:t>h4，所以地址的后两位addr[1:0]是不会变的。因此将addr的第三位addr[2]直到回环边界所在位进行+1递增即可实现WRAP地址的产生。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334135" y="233045"/>
            <a:ext cx="5207000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defRPr/>
            </a:pPr>
            <a:r>
              <a:rPr 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APB config</a:t>
            </a: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模块</a:t>
            </a:r>
            <a:endParaRPr lang="zh-CN" altLang="en-US" sz="3200" b="1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>
            <a:off x="1287883" y="815461"/>
            <a:ext cx="3456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32440" y="172741"/>
            <a:ext cx="875432" cy="720000"/>
            <a:chOff x="5633344" y="966369"/>
            <a:chExt cx="476097" cy="391567"/>
          </a:xfrm>
        </p:grpSpPr>
        <p:sp>
          <p:nvSpPr>
            <p:cNvPr id="16" name="椭圆 15"/>
            <p:cNvSpPr/>
            <p:nvPr>
              <p:custDataLst>
                <p:tags r:id="rId3"/>
              </p:custDataLst>
            </p:nvPr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00582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7"/>
            <p:cNvSpPr txBox="1"/>
            <p:nvPr>
              <p:custDataLst>
                <p:tags r:id="rId4"/>
              </p:custDataLst>
            </p:nvPr>
          </p:nvSpPr>
          <p:spPr>
            <a:xfrm>
              <a:off x="5633344" y="1018105"/>
              <a:ext cx="476097" cy="283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defRPr/>
              </a:pPr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07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pic>
        <p:nvPicPr>
          <p:cNvPr id="75" name="图片 17"/>
          <p:cNvPicPr>
            <a:picLocks noChangeAspect="1"/>
          </p:cNvPicPr>
          <p:nvPr/>
        </p:nvPicPr>
        <p:blipFill>
          <a:blip r:embed="rId5"/>
          <a:srcRect l="145"/>
          <a:stretch>
            <a:fillRect/>
          </a:stretch>
        </p:blipFill>
        <p:spPr>
          <a:xfrm>
            <a:off x="82550" y="1417320"/>
            <a:ext cx="12026900" cy="376618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文本框 18"/>
          <p:cNvSpPr txBox="1"/>
          <p:nvPr/>
        </p:nvSpPr>
        <p:spPr>
          <a:xfrm>
            <a:off x="4483735" y="996950"/>
            <a:ext cx="415544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558800"/>
            <a:r>
              <a:rPr lang="en-US" b="1">
                <a:latin typeface="+mj-ea"/>
                <a:ea typeface="+mj-ea"/>
                <a:cs typeface="+mj-ea"/>
              </a:rPr>
              <a:t>APB</a:t>
            </a:r>
            <a:r>
              <a:rPr lang="zh-CN" b="1">
                <a:latin typeface="+mj-ea"/>
                <a:ea typeface="+mj-ea"/>
                <a:cs typeface="+mj-ea"/>
              </a:rPr>
              <a:t>寄存器表格</a:t>
            </a:r>
            <a:endParaRPr lang="zh-CN" altLang="en-US" b="1">
              <a:latin typeface="+mj-ea"/>
              <a:ea typeface="+mj-ea"/>
              <a:cs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8810" y="5428615"/>
            <a:ext cx="11188065" cy="11703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30000"/>
              </a:lnSpc>
            </a:pPr>
            <a:r>
              <a:rPr 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</a:t>
            </a:r>
            <a:r>
              <a:rPr lang="zh-CN" b="1">
                <a:latin typeface="+mn-ea"/>
                <a:cs typeface="+mn-ea"/>
                <a:sym typeface="+mn-lt"/>
              </a:rPr>
              <a:t>    APB config</a:t>
            </a:r>
            <a:r>
              <a:rPr lang="zh-CN" b="1">
                <a:latin typeface="+mn-ea"/>
                <a:cs typeface="+mn-ea"/>
              </a:rPr>
              <a:t>模块</a:t>
            </a:r>
            <a:r>
              <a:rPr lang="zh-CN" altLang="en-US"/>
              <a:t>可根据寄存器excel表格的寄存器定义来进行相应寄存器的读取数值功能，包括返回是否存在译码错误、读取sid_buffer中缓存的数值、统计当前已经发出的读/写事务个数。APB config模块在本设计中是可配置的，取决于是否定义APB_CFG。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334135" y="233045"/>
            <a:ext cx="5207000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defRPr/>
            </a:pP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后端结果</a:t>
            </a:r>
            <a:endParaRPr lang="zh-CN" altLang="en-US" sz="3200" b="1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 flipV="1">
            <a:off x="1287883" y="817366"/>
            <a:ext cx="1850390" cy="6985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32440" y="172741"/>
            <a:ext cx="875432" cy="720000"/>
            <a:chOff x="5633344" y="966369"/>
            <a:chExt cx="476097" cy="391567"/>
          </a:xfrm>
        </p:grpSpPr>
        <p:sp>
          <p:nvSpPr>
            <p:cNvPr id="16" name="椭圆 15"/>
            <p:cNvSpPr/>
            <p:nvPr>
              <p:custDataLst>
                <p:tags r:id="rId3"/>
              </p:custDataLst>
            </p:nvPr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00582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7"/>
            <p:cNvSpPr txBox="1"/>
            <p:nvPr>
              <p:custDataLst>
                <p:tags r:id="rId4"/>
              </p:custDataLst>
            </p:nvPr>
          </p:nvSpPr>
          <p:spPr>
            <a:xfrm>
              <a:off x="5633344" y="1018105"/>
              <a:ext cx="476097" cy="283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defRPr/>
              </a:pPr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08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pic>
        <p:nvPicPr>
          <p:cNvPr id="20" name="图片 1"/>
          <p:cNvPicPr>
            <a:picLocks noChangeAspect="1"/>
          </p:cNvPicPr>
          <p:nvPr/>
        </p:nvPicPr>
        <p:blipFill>
          <a:blip r:embed="rId5"/>
          <a:srcRect r="289"/>
          <a:stretch>
            <a:fillRect/>
          </a:stretch>
        </p:blipFill>
        <p:spPr>
          <a:xfrm>
            <a:off x="98425" y="893445"/>
            <a:ext cx="9685020" cy="587311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9783445" y="1501140"/>
            <a:ext cx="2409190" cy="1938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 fontAlgn="auto"/>
            <a:r>
              <a:rPr lang="zh-CN" sz="2000">
                <a:latin typeface="+mn-ea"/>
                <a:cs typeface="+mn-ea"/>
              </a:rPr>
              <a:t>最差建立时间裕量为</a:t>
            </a:r>
            <a:r>
              <a:rPr lang="en-US" sz="2000">
                <a:latin typeface="+mn-ea"/>
                <a:cs typeface="+mn-ea"/>
              </a:rPr>
              <a:t>1.252ns</a:t>
            </a:r>
            <a:r>
              <a:rPr lang="zh-CN" sz="2000">
                <a:latin typeface="+mn-ea"/>
                <a:cs typeface="+mn-ea"/>
              </a:rPr>
              <a:t>，最差保持时间裕量为</a:t>
            </a:r>
            <a:r>
              <a:rPr lang="en-US" sz="2000">
                <a:latin typeface="+mn-ea"/>
                <a:cs typeface="+mn-ea"/>
              </a:rPr>
              <a:t>0.088ns;</a:t>
            </a:r>
            <a:endParaRPr lang="en-US" sz="2000">
              <a:latin typeface="+mn-ea"/>
              <a:cs typeface="+mn-ea"/>
            </a:endParaRPr>
          </a:p>
          <a:p>
            <a:pPr indent="0" algn="ctr" fontAlgn="auto"/>
            <a:r>
              <a:rPr lang="en-US" altLang="en-US" sz="2000">
                <a:latin typeface="+mn-ea"/>
                <a:cs typeface="+mn-ea"/>
              </a:rPr>
              <a:t>最大工作时钟频率约为464.68MHz</a:t>
            </a:r>
            <a:r>
              <a:rPr lang="zh-CN" altLang="en-US" sz="2000">
                <a:latin typeface="+mn-ea"/>
                <a:cs typeface="+mn-ea"/>
              </a:rPr>
              <a:t>。</a:t>
            </a:r>
            <a:endParaRPr lang="zh-CN" altLang="en-US" sz="2000">
              <a:latin typeface="+mn-ea"/>
              <a:cs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783445" y="3763645"/>
            <a:ext cx="2409190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 fontAlgn="auto"/>
            <a:r>
              <a:rPr lang="zh-CN" sz="2000">
                <a:latin typeface="+mn-ea"/>
                <a:cs typeface="+mn-ea"/>
              </a:rPr>
              <a:t>平均总功耗为</a:t>
            </a:r>
            <a:r>
              <a:rPr lang="en-US" sz="2000">
                <a:latin typeface="+mn-ea"/>
                <a:cs typeface="+mn-ea"/>
              </a:rPr>
              <a:t>50.4mW</a:t>
            </a:r>
            <a:r>
              <a:rPr lang="zh-CN" altLang="en-US" sz="2000">
                <a:latin typeface="+mn-ea"/>
                <a:cs typeface="+mn-ea"/>
              </a:rPr>
              <a:t>。</a:t>
            </a:r>
            <a:endParaRPr lang="zh-CN" altLang="en-US" sz="2000">
              <a:latin typeface="+mn-ea"/>
              <a:cs typeface="+mn-ea"/>
            </a:endParaRPr>
          </a:p>
        </p:txBody>
      </p:sp>
      <p:pic>
        <p:nvPicPr>
          <p:cNvPr id="35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195" y="4624070"/>
            <a:ext cx="2710815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873250" y="1990090"/>
            <a:ext cx="8879840" cy="1810385"/>
          </a:xfrm>
          <a:prstGeom prst="rect">
            <a:avLst/>
          </a:prstGeom>
          <a:solidFill>
            <a:srgbClr val="005825"/>
          </a:solidFill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756267" y="2275757"/>
            <a:ext cx="4417060" cy="1106170"/>
          </a:xfrm>
          <a:prstGeom prst="rect">
            <a:avLst/>
          </a:prstGeom>
        </p:spPr>
        <p:txBody>
          <a:bodyPr wrap="none" lIns="109703" tIns="54851" rIns="109703" bIns="54851">
            <a:spAutoFit/>
          </a:bodyPr>
          <a:lstStyle/>
          <a:p>
            <a:pPr algn="ctr" defTabSz="822960">
              <a:lnSpc>
                <a:spcPct val="120000"/>
              </a:lnSpc>
            </a:pPr>
            <a:r>
              <a:rPr lang="zh-CN" altLang="en-US" sz="5400" b="1" spc="113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功能验证</a:t>
            </a:r>
            <a:r>
              <a:rPr lang="zh-CN" altLang="en-US" sz="5400" b="1" spc="113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结果</a:t>
            </a:r>
            <a:endParaRPr lang="zh-CN" altLang="en-US" sz="5400" b="1" spc="113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13" name="文本框 11"/>
          <p:cNvSpPr txBox="1"/>
          <p:nvPr/>
        </p:nvSpPr>
        <p:spPr>
          <a:xfrm>
            <a:off x="2348403" y="2592081"/>
            <a:ext cx="1732894" cy="837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b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03  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PART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334135" y="233045"/>
            <a:ext cx="6694170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defRPr/>
            </a:pP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功能验证-</a:t>
            </a: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读outstanding验证</a:t>
            </a:r>
            <a:endParaRPr lang="zh-CN" altLang="en-US" sz="3200" b="1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 flipV="1">
            <a:off x="1287883" y="826891"/>
            <a:ext cx="5629275" cy="762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32440" y="172741"/>
            <a:ext cx="875432" cy="720000"/>
            <a:chOff x="5633344" y="966369"/>
            <a:chExt cx="476097" cy="391567"/>
          </a:xfrm>
        </p:grpSpPr>
        <p:sp>
          <p:nvSpPr>
            <p:cNvPr id="16" name="椭圆 15"/>
            <p:cNvSpPr/>
            <p:nvPr>
              <p:custDataLst>
                <p:tags r:id="rId3"/>
              </p:custDataLst>
            </p:nvPr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00582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7"/>
            <p:cNvSpPr txBox="1"/>
            <p:nvPr>
              <p:custDataLst>
                <p:tags r:id="rId4"/>
              </p:custDataLst>
            </p:nvPr>
          </p:nvSpPr>
          <p:spPr>
            <a:xfrm>
              <a:off x="5633344" y="1018105"/>
              <a:ext cx="476097" cy="283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defRPr/>
              </a:pPr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01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pic>
        <p:nvPicPr>
          <p:cNvPr id="23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435" y="1124585"/>
            <a:ext cx="11062970" cy="46983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5019675" y="789940"/>
            <a:ext cx="3402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读outstanding 256拍验证</a:t>
            </a:r>
            <a:r>
              <a:rPr lang="zh-CN" altLang="en-US" b="1"/>
              <a:t>结果</a:t>
            </a:r>
            <a:endParaRPr lang="zh-CN" altLang="en-US" b="1"/>
          </a:p>
        </p:txBody>
      </p:sp>
      <p:sp>
        <p:nvSpPr>
          <p:cNvPr id="4" name="文本框 3"/>
          <p:cNvSpPr txBox="1"/>
          <p:nvPr/>
        </p:nvSpPr>
        <p:spPr>
          <a:xfrm>
            <a:off x="678180" y="5713730"/>
            <a:ext cx="10020935" cy="11703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30000"/>
              </a:lnSpc>
            </a:pPr>
            <a:r>
              <a:rPr lang="en-US" altLang="zh-CN"/>
              <a:t>       </a:t>
            </a:r>
            <a:r>
              <a:rPr lang="zh-CN" altLang="en-US"/>
              <a:t>tb_m_ar和tb_s_ar中的信号分别表示主机和从机的读地址通道；tb_s_r和tb_m_r分别表示从机和主机的读数据通道。从波形可以看到，主机连续发起4个读地址(a1,a2,a3,a4)都正确的传到了从机，而后从机发送4个读数据(d1,d2,d3,d4)给主机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334135" y="233045"/>
            <a:ext cx="7646670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defRPr/>
            </a:pP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功能验证-</a:t>
            </a: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写outstanding验证</a:t>
            </a:r>
            <a:endParaRPr lang="zh-CN" altLang="en-US" sz="3200" b="1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 flipV="1">
            <a:off x="1287883" y="831971"/>
            <a:ext cx="5711190" cy="254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32440" y="172741"/>
            <a:ext cx="875432" cy="720000"/>
            <a:chOff x="5633344" y="966369"/>
            <a:chExt cx="476097" cy="391567"/>
          </a:xfrm>
        </p:grpSpPr>
        <p:sp>
          <p:nvSpPr>
            <p:cNvPr id="16" name="椭圆 15"/>
            <p:cNvSpPr/>
            <p:nvPr>
              <p:custDataLst>
                <p:tags r:id="rId3"/>
              </p:custDataLst>
            </p:nvPr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00582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7"/>
            <p:cNvSpPr txBox="1"/>
            <p:nvPr>
              <p:custDataLst>
                <p:tags r:id="rId4"/>
              </p:custDataLst>
            </p:nvPr>
          </p:nvSpPr>
          <p:spPr>
            <a:xfrm>
              <a:off x="5633344" y="1018105"/>
              <a:ext cx="476097" cy="283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defRPr/>
              </a:pPr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02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859780" y="6459220"/>
            <a:ext cx="3402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写outstanding验证</a:t>
            </a:r>
            <a:r>
              <a:rPr lang="zh-CN" altLang="en-US" b="1"/>
              <a:t>结果</a:t>
            </a:r>
            <a:endParaRPr lang="zh-CN" altLang="en-US" b="1"/>
          </a:p>
        </p:txBody>
      </p:sp>
      <p:pic>
        <p:nvPicPr>
          <p:cNvPr id="38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7645" y="878840"/>
            <a:ext cx="9374505" cy="4415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7645" y="5379085"/>
            <a:ext cx="9309100" cy="108013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635" y="1181735"/>
            <a:ext cx="2747010" cy="35248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20000"/>
              </a:lnSpc>
            </a:pPr>
            <a:r>
              <a:rPr lang="en-US" altLang="zh-CN"/>
              <a:t>    </a:t>
            </a:r>
            <a:r>
              <a:rPr lang="zh-CN" altLang="en-US"/>
              <a:t>tb_m_aw和tb_s_aw中的信号分别表示主机和从机的写地址通道；</a:t>
            </a:r>
            <a:r>
              <a:rPr lang="en-US" altLang="zh-CN"/>
              <a:t>                 </a:t>
            </a:r>
            <a:r>
              <a:rPr lang="zh-CN" altLang="en-US"/>
              <a:t>tb_m_w和tb_s_w分别表示主机和从机的写数据通道。从波形可以看到，主机连续发起4个写地址(20a1,20a2,20a3,20a4)都正确的传到了从机，而后主机发送4个写数据(d0,d1,d2,d3)给从机。从机tb_s_w得到写数据后tb_b_sx中的S_AXI_BVALID则返回响应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334135" y="233045"/>
            <a:ext cx="8925560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defRPr/>
            </a:pP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功能验证</a:t>
            </a:r>
            <a:r>
              <a:rPr lang="en-US" altLang="zh-CN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最大</a:t>
            </a: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outstanding能力、</a:t>
            </a: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写INCR验证</a:t>
            </a:r>
            <a:endParaRPr lang="zh-CN" altLang="en-US" sz="3200" b="1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 flipV="1">
            <a:off x="1287883" y="831971"/>
            <a:ext cx="8768715" cy="254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32440" y="172741"/>
            <a:ext cx="875432" cy="720000"/>
            <a:chOff x="5633344" y="966369"/>
            <a:chExt cx="476097" cy="391567"/>
          </a:xfrm>
        </p:grpSpPr>
        <p:sp>
          <p:nvSpPr>
            <p:cNvPr id="16" name="椭圆 15"/>
            <p:cNvSpPr/>
            <p:nvPr>
              <p:custDataLst>
                <p:tags r:id="rId3"/>
              </p:custDataLst>
            </p:nvPr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00582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7"/>
            <p:cNvSpPr txBox="1"/>
            <p:nvPr>
              <p:custDataLst>
                <p:tags r:id="rId4"/>
              </p:custDataLst>
            </p:nvPr>
          </p:nvSpPr>
          <p:spPr>
            <a:xfrm>
              <a:off x="5633344" y="1018105"/>
              <a:ext cx="476097" cy="283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defRPr/>
              </a:pPr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03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185025" y="6172835"/>
            <a:ext cx="2710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写INCR 256拍验证结果</a:t>
            </a:r>
            <a:endParaRPr lang="zh-CN" altLang="en-US" b="1"/>
          </a:p>
        </p:txBody>
      </p:sp>
      <p:pic>
        <p:nvPicPr>
          <p:cNvPr id="55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5355" y="2681605"/>
            <a:ext cx="8608060" cy="337375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145415" y="906780"/>
            <a:ext cx="3200400" cy="2050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2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●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b="1">
                <a:latin typeface="+mn-ea"/>
                <a:cs typeface="+mn-ea"/>
              </a:rPr>
              <a:t>最大outstanding能力</a:t>
            </a:r>
            <a:r>
              <a:rPr lang="zh-CN" altLang="en-US"/>
              <a:t>由最大可发送的未被响应的地址数来评估，本设计最大outstanding能力为8。如右图所示，TB中想要连续传输10个未被响应的写事务，然而波形显示传了8个地址之后M_AWREADY[0]就被拉低了。</a:t>
            </a:r>
            <a:endParaRPr lang="zh-CN" altLang="en-US"/>
          </a:p>
        </p:txBody>
      </p:sp>
      <p:pic>
        <p:nvPicPr>
          <p:cNvPr id="11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3605" y="1018540"/>
            <a:ext cx="8660130" cy="106426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文本框 11"/>
          <p:cNvSpPr txBox="1"/>
          <p:nvPr/>
        </p:nvSpPr>
        <p:spPr>
          <a:xfrm>
            <a:off x="6610350" y="21094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b="1">
                <a:latin typeface="+mn-ea"/>
                <a:cs typeface="+mn-ea"/>
                <a:sym typeface="+mn-ea"/>
              </a:rPr>
              <a:t>最大</a:t>
            </a:r>
            <a:r>
              <a:rPr lang="zh-CN" altLang="en-US" b="1"/>
              <a:t>outstanding能力验证</a:t>
            </a:r>
            <a:r>
              <a:rPr lang="zh-CN" altLang="en-US" b="1"/>
              <a:t>结果</a:t>
            </a:r>
            <a:endParaRPr lang="zh-CN" altLang="en-US" b="1"/>
          </a:p>
        </p:txBody>
      </p:sp>
      <p:sp>
        <p:nvSpPr>
          <p:cNvPr id="13" name="文本框 12"/>
          <p:cNvSpPr txBox="1"/>
          <p:nvPr/>
        </p:nvSpPr>
        <p:spPr>
          <a:xfrm>
            <a:off x="140335" y="3959860"/>
            <a:ext cx="3335020" cy="20288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●</a:t>
            </a:r>
            <a:r>
              <a:rPr lang="zh-CN" b="1">
                <a:latin typeface="+mn-ea"/>
                <a:cs typeface="+mn-ea"/>
                <a:sym typeface="+mn-ea"/>
              </a:rPr>
              <a:t> 写INCR 256拍</a:t>
            </a:r>
            <a:r>
              <a:rPr lang="zh-CN" altLang="en-US">
                <a:sym typeface="+mn-ea"/>
              </a:rPr>
              <a:t>验证结果</a:t>
            </a:r>
            <a:endParaRPr lang="zh-CN" altLang="en-US"/>
          </a:p>
          <a:p>
            <a:pPr indent="0" fontAlgn="auto">
              <a:lnSpc>
                <a:spcPct val="120000"/>
              </a:lnSpc>
            </a:pPr>
            <a:r>
              <a:rPr lang="zh-CN" altLang="en-US"/>
              <a:t>验证过程如下：testbench中mst0发出1个写地址给slv1，事务突发长度ARLEN=8</a:t>
            </a:r>
            <a:r>
              <a:rPr lang="en-US" altLang="zh-CN"/>
              <a:t>’</a:t>
            </a:r>
            <a:r>
              <a:rPr lang="zh-CN" altLang="en-US"/>
              <a:t>hff，地址发送完成后mst0再连续发送256个写数据。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334135" y="233045"/>
            <a:ext cx="7460615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defRPr/>
            </a:pP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功能验证</a:t>
            </a:r>
            <a:r>
              <a:rPr lang="en-US" altLang="zh-CN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读</a:t>
            </a:r>
            <a:r>
              <a:rPr lang="en-US" altLang="zh-CN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Incrementing burst验证</a:t>
            </a:r>
            <a:endParaRPr lang="en-US" altLang="zh-CN" sz="3200" b="1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>
            <a:off x="1287883" y="834511"/>
            <a:ext cx="7087235" cy="2032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32440" y="172741"/>
            <a:ext cx="875432" cy="720000"/>
            <a:chOff x="5633344" y="966369"/>
            <a:chExt cx="476097" cy="391567"/>
          </a:xfrm>
        </p:grpSpPr>
        <p:sp>
          <p:nvSpPr>
            <p:cNvPr id="16" name="椭圆 15"/>
            <p:cNvSpPr/>
            <p:nvPr>
              <p:custDataLst>
                <p:tags r:id="rId3"/>
              </p:custDataLst>
            </p:nvPr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00582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7"/>
            <p:cNvSpPr txBox="1"/>
            <p:nvPr>
              <p:custDataLst>
                <p:tags r:id="rId4"/>
              </p:custDataLst>
            </p:nvPr>
          </p:nvSpPr>
          <p:spPr>
            <a:xfrm>
              <a:off x="5633344" y="1018105"/>
              <a:ext cx="476097" cy="283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defRPr/>
              </a:pPr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04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pic>
        <p:nvPicPr>
          <p:cNvPr id="41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848" y="3781743"/>
            <a:ext cx="6501765" cy="258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6848" y="1076008"/>
            <a:ext cx="6514465" cy="2585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035" y="1438275"/>
            <a:ext cx="4486910" cy="20637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7638415" y="63665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读INCR 256拍验证</a:t>
            </a:r>
            <a:r>
              <a:rPr lang="zh-CN" altLang="en-US" b="1"/>
              <a:t>结果</a:t>
            </a:r>
            <a:endParaRPr lang="zh-CN" altLang="en-US" b="1"/>
          </a:p>
        </p:txBody>
      </p:sp>
      <p:sp>
        <p:nvSpPr>
          <p:cNvPr id="8" name="文本框 7"/>
          <p:cNvSpPr txBox="1"/>
          <p:nvPr/>
        </p:nvSpPr>
        <p:spPr>
          <a:xfrm>
            <a:off x="1856105" y="3551555"/>
            <a:ext cx="1200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测试</a:t>
            </a:r>
            <a:r>
              <a:rPr lang="zh-CN" altLang="en-US" b="1"/>
              <a:t>代码</a:t>
            </a:r>
            <a:endParaRPr lang="zh-CN" altLang="en-US" b="1"/>
          </a:p>
        </p:txBody>
      </p:sp>
      <p:sp>
        <p:nvSpPr>
          <p:cNvPr id="9" name="文本框 8"/>
          <p:cNvSpPr txBox="1"/>
          <p:nvPr/>
        </p:nvSpPr>
        <p:spPr>
          <a:xfrm>
            <a:off x="361315" y="4261485"/>
            <a:ext cx="4688840" cy="152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30000"/>
              </a:lnSpc>
            </a:pPr>
            <a:r>
              <a:rPr lang="en-US" altLang="zh-CN">
                <a:sym typeface="+mn-ea"/>
              </a:rPr>
              <a:t>  </a:t>
            </a:r>
            <a:r>
              <a:rPr lang="zh-CN" b="1">
                <a:latin typeface="+mn-ea"/>
                <a:cs typeface="+mn-ea"/>
                <a:sym typeface="+mn-ea"/>
              </a:rPr>
              <a:t>   读INCR 256拍</a:t>
            </a:r>
            <a:r>
              <a:rPr lang="zh-CN" altLang="en-US"/>
              <a:t>验证过程如下：testbench中mst2发出1个读地址给slv2，事务突发长度ARLEN=8</a:t>
            </a:r>
            <a:r>
              <a:rPr lang="en-US" altLang="zh-CN"/>
              <a:t>’</a:t>
            </a:r>
            <a:r>
              <a:rPr lang="zh-CN" altLang="en-US"/>
              <a:t>hff，地址发送完成后slv2再连续发送256个读数据。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1298465" y="2509090"/>
            <a:ext cx="184731" cy="1366527"/>
            <a:chOff x="1122555" y="2108935"/>
            <a:chExt cx="153942" cy="1138773"/>
          </a:xfrm>
        </p:grpSpPr>
        <p:sp>
          <p:nvSpPr>
            <p:cNvPr id="20" name="矩形 19"/>
            <p:cNvSpPr/>
            <p:nvPr/>
          </p:nvSpPr>
          <p:spPr>
            <a:xfrm>
              <a:off x="1122555" y="2108935"/>
              <a:ext cx="153941" cy="5693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22960"/>
              <a:endParaRPr lang="zh-CN" altLang="en-US" sz="3840" b="1">
                <a:solidFill>
                  <a:srgbClr val="17375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22556" y="2678321"/>
              <a:ext cx="153941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822960"/>
              <a:endParaRPr lang="zh-CN" altLang="en-US" sz="3840">
                <a:solidFill>
                  <a:srgbClr val="17375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4" name="燕尾形 3"/>
          <p:cNvSpPr/>
          <p:nvPr/>
        </p:nvSpPr>
        <p:spPr>
          <a:xfrm>
            <a:off x="3548309" y="2896059"/>
            <a:ext cx="256853" cy="448435"/>
          </a:xfrm>
          <a:prstGeom prst="chevron">
            <a:avLst/>
          </a:prstGeom>
          <a:solidFill>
            <a:srgbClr val="005825"/>
          </a:solidFill>
          <a:ln>
            <a:solidFill>
              <a:srgbClr val="005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rgbClr val="005825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552710" y="2240505"/>
            <a:ext cx="3960000" cy="648000"/>
          </a:xfrm>
          <a:prstGeom prst="roundRect">
            <a:avLst/>
          </a:prstGeom>
          <a:solidFill>
            <a:srgbClr val="005825"/>
          </a:solidFill>
        </p:spPr>
        <p:txBody>
          <a:bodyPr wrap="square" rtlCol="0">
            <a:spAutoFit/>
          </a:bodyPr>
          <a:lstStyle/>
          <a:p>
            <a:pPr indent="0" algn="ctr">
              <a:buNone/>
              <a:defRPr/>
            </a:pPr>
            <a:endParaRPr lang="zh-CN" altLang="en-US" b="1" spc="113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40" name="燕尾形 3"/>
          <p:cNvSpPr/>
          <p:nvPr/>
        </p:nvSpPr>
        <p:spPr>
          <a:xfrm>
            <a:off x="3134654" y="2911611"/>
            <a:ext cx="256853" cy="448435"/>
          </a:xfrm>
          <a:prstGeom prst="chevron">
            <a:avLst/>
          </a:prstGeom>
          <a:solidFill>
            <a:srgbClr val="005825"/>
          </a:solidFill>
          <a:ln>
            <a:solidFill>
              <a:srgbClr val="005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rgbClr val="005825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31385" y="2302510"/>
            <a:ext cx="36099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113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关键设计细节介绍</a:t>
            </a:r>
            <a:endParaRPr lang="zh-CN" altLang="en-US" sz="2800" b="1" spc="113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565147" y="1160287"/>
            <a:ext cx="3960000" cy="666000"/>
          </a:xfrm>
          <a:prstGeom prst="roundRect">
            <a:avLst/>
          </a:prstGeom>
          <a:solidFill>
            <a:srgbClr val="005825"/>
          </a:solidFill>
        </p:spPr>
        <p:txBody>
          <a:bodyPr wrap="square" rtlCol="0">
            <a:spAutoFit/>
          </a:bodyPr>
          <a:lstStyle/>
          <a:p>
            <a:pPr indent="0" algn="ctr">
              <a:buNone/>
              <a:defRPr/>
            </a:pPr>
            <a:endParaRPr lang="zh-CN" altLang="en-US" b="1" spc="113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648960" y="1203325"/>
            <a:ext cx="21742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spc="113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项目介绍</a:t>
            </a:r>
            <a:endParaRPr lang="zh-CN" altLang="en-US" sz="2800" b="1" spc="113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553012" y="4368818"/>
            <a:ext cx="3960000" cy="612000"/>
          </a:xfrm>
          <a:prstGeom prst="roundRect">
            <a:avLst/>
          </a:prstGeom>
          <a:solidFill>
            <a:srgbClr val="005825"/>
          </a:solidFill>
        </p:spPr>
        <p:txBody>
          <a:bodyPr wrap="square" rtlCol="0">
            <a:spAutoFit/>
          </a:bodyPr>
          <a:lstStyle/>
          <a:p>
            <a:pPr indent="0" algn="ctr">
              <a:buNone/>
              <a:defRPr/>
            </a:pPr>
            <a:endParaRPr lang="zh-CN" altLang="en-US" b="1" spc="113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5332303" y="4336595"/>
            <a:ext cx="2672080" cy="607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22960">
              <a:lnSpc>
                <a:spcPct val="120000"/>
              </a:lnSpc>
            </a:pPr>
            <a:r>
              <a:rPr lang="zh-CN" altLang="en-US" sz="28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工作总结与展望</a:t>
            </a:r>
            <a:endParaRPr lang="zh-CN" altLang="en-US" sz="2800" b="1" spc="113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05772" y="2702988"/>
            <a:ext cx="15985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 纲</a:t>
            </a:r>
            <a:endParaRPr lang="zh-CN" altLang="en-US" sz="4800" b="1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52710" y="3345405"/>
            <a:ext cx="3960000" cy="648000"/>
          </a:xfrm>
          <a:prstGeom prst="roundRect">
            <a:avLst/>
          </a:prstGeom>
          <a:solidFill>
            <a:srgbClr val="005825"/>
          </a:solidFill>
        </p:spPr>
        <p:txBody>
          <a:bodyPr wrap="square" rtlCol="0">
            <a:spAutoFit/>
          </a:bodyPr>
          <a:p>
            <a:pPr indent="0" algn="ctr">
              <a:buNone/>
              <a:defRPr/>
            </a:pPr>
            <a:endParaRPr lang="zh-CN" altLang="en-US" b="1" spc="113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31385" y="3407410"/>
            <a:ext cx="36099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spc="113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功能验证</a:t>
            </a:r>
            <a:r>
              <a:rPr lang="zh-CN" altLang="en-US" sz="2800" b="1" spc="113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结果</a:t>
            </a:r>
            <a:endParaRPr lang="zh-CN" altLang="en-US" sz="2800" b="1" spc="113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11000"/>
    </mc:Choice>
    <mc:Fallback>
      <p:transition advClick="0" advTm="1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334135" y="233045"/>
            <a:ext cx="7460615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defRPr/>
            </a:pP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功能验证</a:t>
            </a:r>
            <a:r>
              <a:rPr lang="en-US" altLang="zh-CN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-Out of order验证</a:t>
            </a:r>
            <a:endParaRPr lang="en-US" altLang="zh-CN" sz="3200" b="1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>
            <a:off x="1287883" y="786886"/>
            <a:ext cx="5257165" cy="508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32440" y="172741"/>
            <a:ext cx="875432" cy="720000"/>
            <a:chOff x="5633344" y="966369"/>
            <a:chExt cx="476097" cy="391567"/>
          </a:xfrm>
        </p:grpSpPr>
        <p:sp>
          <p:nvSpPr>
            <p:cNvPr id="16" name="椭圆 15"/>
            <p:cNvSpPr/>
            <p:nvPr>
              <p:custDataLst>
                <p:tags r:id="rId3"/>
              </p:custDataLst>
            </p:nvPr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00582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7"/>
            <p:cNvSpPr txBox="1"/>
            <p:nvPr>
              <p:custDataLst>
                <p:tags r:id="rId4"/>
              </p:custDataLst>
            </p:nvPr>
          </p:nvSpPr>
          <p:spPr>
            <a:xfrm>
              <a:off x="5633344" y="1018105"/>
              <a:ext cx="476097" cy="283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defRPr/>
              </a:pPr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05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pic>
        <p:nvPicPr>
          <p:cNvPr id="21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6225" y="872490"/>
            <a:ext cx="6406515" cy="2625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2575" y="3540760"/>
            <a:ext cx="6390640" cy="290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47345" y="1810385"/>
            <a:ext cx="4822190" cy="3688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>
              <a:lnSpc>
                <a:spcPct val="130000"/>
              </a:lnSpc>
            </a:pPr>
            <a:r>
              <a:rPr lang="en-US" altLang="zh-CN">
                <a:sym typeface="+mn-ea"/>
              </a:rPr>
              <a:t>      </a:t>
            </a:r>
            <a:r>
              <a:rPr lang="zh-CN" b="1">
                <a:latin typeface="+mn-ea"/>
                <a:cs typeface="+mn-ea"/>
                <a:sym typeface="+mn-ea"/>
              </a:rPr>
              <a:t> 读乱序传输验证</a:t>
            </a:r>
            <a:r>
              <a:rPr lang="zh-CN" altLang="en-US">
                <a:sym typeface="+mn-ea"/>
              </a:rPr>
              <a:t>结果</a:t>
            </a:r>
            <a:r>
              <a:rPr lang="zh-CN" altLang="en-US"/>
              <a:t>波形中，主机mst0发起读slv0和读slv1的地址(a1,20a2；a3,20a4)，a1,20a2所在事务M_ARID不同，a3,20a4所在事务M_ARID相同。从机slv1先返回读数据(10d3,10d4)，从机slv0再返回(d1,d2)。波形展示了不同ID乱序和相同ID保序的传输原则，</a:t>
            </a:r>
            <a:r>
              <a:rPr lang="en-US" altLang="zh-CN"/>
              <a:t>   </a:t>
            </a:r>
            <a:r>
              <a:rPr lang="zh-CN" altLang="en-US"/>
              <a:t>写乱序验证思路与读乱序类似，testbench中让mst0和mst1依次发出访问slv0的地址，但是写数据先mst1发出,事务的LEN=1。同时也对比了不同M_AWID和相同M_AWID下的情况。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7843520" y="524510"/>
            <a:ext cx="2300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读乱序传输验证</a:t>
            </a:r>
            <a:r>
              <a:rPr lang="zh-CN" altLang="en-US" b="1"/>
              <a:t>结果</a:t>
            </a:r>
            <a:endParaRPr lang="zh-CN" altLang="en-US" b="1"/>
          </a:p>
        </p:txBody>
      </p:sp>
      <p:sp>
        <p:nvSpPr>
          <p:cNvPr id="22" name="文本框 21"/>
          <p:cNvSpPr txBox="1"/>
          <p:nvPr/>
        </p:nvSpPr>
        <p:spPr>
          <a:xfrm>
            <a:off x="7962265" y="6461760"/>
            <a:ext cx="2396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写乱序传输验证</a:t>
            </a:r>
            <a:r>
              <a:rPr lang="zh-CN" altLang="en-US" b="1"/>
              <a:t>结果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334135" y="233045"/>
            <a:ext cx="7460615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defRPr/>
            </a:pP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功能验证</a:t>
            </a:r>
            <a:r>
              <a:rPr lang="en-US" altLang="zh-CN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 Interleaving验证</a:t>
            </a:r>
            <a:endParaRPr lang="en-US" altLang="zh-CN" sz="3200" b="1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>
            <a:off x="1287883" y="815461"/>
            <a:ext cx="5280025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32440" y="172741"/>
            <a:ext cx="875432" cy="720000"/>
            <a:chOff x="5633344" y="966369"/>
            <a:chExt cx="476097" cy="391567"/>
          </a:xfrm>
        </p:grpSpPr>
        <p:sp>
          <p:nvSpPr>
            <p:cNvPr id="16" name="椭圆 15"/>
            <p:cNvSpPr/>
            <p:nvPr>
              <p:custDataLst>
                <p:tags r:id="rId3"/>
              </p:custDataLst>
            </p:nvPr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00582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7"/>
            <p:cNvSpPr txBox="1"/>
            <p:nvPr>
              <p:custDataLst>
                <p:tags r:id="rId4"/>
              </p:custDataLst>
            </p:nvPr>
          </p:nvSpPr>
          <p:spPr>
            <a:xfrm>
              <a:off x="5633344" y="1018105"/>
              <a:ext cx="476097" cy="283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defRPr/>
              </a:pPr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06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pic>
        <p:nvPicPr>
          <p:cNvPr id="48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3185" y="896620"/>
            <a:ext cx="6370955" cy="259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5163820" y="524510"/>
            <a:ext cx="637032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558800" algn="ctr"/>
            <a:r>
              <a:rPr lang="zh-CN" b="1">
                <a:latin typeface="+mn-ea"/>
              </a:rPr>
              <a:t>读交织传输验证</a:t>
            </a:r>
            <a:endParaRPr lang="zh-CN" altLang="en-US" b="1">
              <a:latin typeface="+mn-ea"/>
            </a:endParaRPr>
          </a:p>
        </p:txBody>
      </p:sp>
      <p:pic>
        <p:nvPicPr>
          <p:cNvPr id="52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3185" y="3519805"/>
            <a:ext cx="6370955" cy="29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5163820" y="6489700"/>
            <a:ext cx="6370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/>
              <a:t>写交织传输验证</a:t>
            </a:r>
            <a:endParaRPr lang="zh-CN" altLang="en-US" b="1"/>
          </a:p>
        </p:txBody>
      </p:sp>
      <p:sp>
        <p:nvSpPr>
          <p:cNvPr id="8" name="文本框 7"/>
          <p:cNvSpPr txBox="1"/>
          <p:nvPr/>
        </p:nvSpPr>
        <p:spPr>
          <a:xfrm>
            <a:off x="485775" y="1315720"/>
            <a:ext cx="4279900" cy="40481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30000"/>
              </a:lnSpc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●</a:t>
            </a:r>
            <a:r>
              <a:rPr lang="zh-CN" b="1">
                <a:latin typeface="+mn-ea"/>
                <a:cs typeface="+mn-ea"/>
              </a:rPr>
              <a:t> 读交织</a:t>
            </a:r>
            <a:r>
              <a:rPr lang="zh-CN" altLang="en-US"/>
              <a:t>的testbench中是mst0先后发送地址给slv0和slv1，事务的LEN=1，然后返回读数据是交织的：slv1，slv0，slv1，slv0。同时也对比了不同M_ARID和相同M_ARID下的情况</a:t>
            </a:r>
            <a:endParaRPr lang="zh-CN" altLang="en-US"/>
          </a:p>
          <a:p>
            <a:pPr indent="0" fontAlgn="auto">
              <a:lnSpc>
                <a:spcPct val="130000"/>
              </a:lnSpc>
            </a:pPr>
            <a:endParaRPr lang="zh-CN" altLang="en-US"/>
          </a:p>
          <a:p>
            <a:pPr indent="0" fontAlgn="auto">
              <a:lnSpc>
                <a:spcPct val="130000"/>
              </a:lnSpc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● </a:t>
            </a:r>
            <a:r>
              <a:rPr lang="zh-CN" b="1">
                <a:latin typeface="+mn-ea"/>
                <a:cs typeface="+mn-ea"/>
              </a:rPr>
              <a:t>写交织</a:t>
            </a:r>
            <a:r>
              <a:rPr lang="zh-CN" altLang="en-US"/>
              <a:t>的testbench中是mst0先发送地址给slv0，mst1再发送地址给slv0，事务的LEN=1，然后写数据是交织的：mst1，mst0，mst1，mst0。同时也对比了不同M_AWID和相同M_AWID下的情况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334135" y="175895"/>
            <a:ext cx="7460615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defRPr/>
            </a:pP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功能验证</a:t>
            </a:r>
            <a:r>
              <a:rPr lang="en-US" altLang="zh-CN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 </a:t>
            </a: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主从机间连接线</a:t>
            </a: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验证</a:t>
            </a:r>
            <a:endParaRPr lang="zh-CN" altLang="en-US" sz="3200" b="1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>
            <a:off x="1287883" y="739261"/>
            <a:ext cx="5760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32440" y="115591"/>
            <a:ext cx="875432" cy="720000"/>
            <a:chOff x="5633344" y="966369"/>
            <a:chExt cx="476097" cy="391567"/>
          </a:xfrm>
        </p:grpSpPr>
        <p:sp>
          <p:nvSpPr>
            <p:cNvPr id="16" name="椭圆 15"/>
            <p:cNvSpPr/>
            <p:nvPr>
              <p:custDataLst>
                <p:tags r:id="rId3"/>
              </p:custDataLst>
            </p:nvPr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00582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7"/>
            <p:cNvSpPr txBox="1"/>
            <p:nvPr>
              <p:custDataLst>
                <p:tags r:id="rId4"/>
              </p:custDataLst>
            </p:nvPr>
          </p:nvSpPr>
          <p:spPr>
            <a:xfrm>
              <a:off x="5633344" y="1018105"/>
              <a:ext cx="476097" cy="283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defRPr/>
              </a:pPr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07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pic>
        <p:nvPicPr>
          <p:cNvPr id="58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285" y="981075"/>
            <a:ext cx="5679440" cy="22593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747520" y="3240405"/>
            <a:ext cx="2762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每个主机和每个从机交互</a:t>
            </a:r>
            <a:endParaRPr lang="zh-CN" altLang="en-US" b="1"/>
          </a:p>
        </p:txBody>
      </p:sp>
      <p:pic>
        <p:nvPicPr>
          <p:cNvPr id="62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15" y="3756660"/>
            <a:ext cx="5638165" cy="225234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308100" y="60553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同一时刻不同主机同时访问不同从机</a:t>
            </a:r>
            <a:endParaRPr lang="zh-CN" altLang="en-US" b="1"/>
          </a:p>
        </p:txBody>
      </p:sp>
      <p:pic>
        <p:nvPicPr>
          <p:cNvPr id="11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9870" y="793750"/>
            <a:ext cx="5041900" cy="127127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文本框 11"/>
          <p:cNvSpPr txBox="1"/>
          <p:nvPr/>
        </p:nvSpPr>
        <p:spPr>
          <a:xfrm>
            <a:off x="8180070" y="466090"/>
            <a:ext cx="2390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m2s端轮询仲裁验证</a:t>
            </a:r>
            <a:endParaRPr lang="zh-CN" altLang="en-US" b="1"/>
          </a:p>
        </p:txBody>
      </p:sp>
      <p:pic>
        <p:nvPicPr>
          <p:cNvPr id="64" name="图片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2890" y="2149475"/>
            <a:ext cx="4998720" cy="199009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8336915" y="4076065"/>
            <a:ext cx="2398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s2m端轮询仲裁验证</a:t>
            </a:r>
            <a:endParaRPr lang="zh-CN" altLang="en-US" b="1"/>
          </a:p>
        </p:txBody>
      </p:sp>
      <p:pic>
        <p:nvPicPr>
          <p:cNvPr id="37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65900" y="4395470"/>
            <a:ext cx="5248910" cy="209359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文本框 13"/>
          <p:cNvSpPr txBox="1"/>
          <p:nvPr/>
        </p:nvSpPr>
        <p:spPr>
          <a:xfrm>
            <a:off x="8434070" y="6490970"/>
            <a:ext cx="2413635" cy="1911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ym typeface="+mn-ea"/>
              </a:rPr>
              <a:t> Default slave验证</a:t>
            </a:r>
            <a:endParaRPr lang="zh-CN" altLang="en-US" b="1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334135" y="233045"/>
            <a:ext cx="8566150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defRPr/>
            </a:pP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功能验证</a:t>
            </a:r>
            <a:r>
              <a:rPr lang="en-US" altLang="zh-CN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 </a:t>
            </a: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AXI2AHB验证</a:t>
            </a:r>
            <a:r>
              <a:rPr lang="en-US" altLang="zh-CN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-INCR/WRAP</a:t>
            </a:r>
            <a:endParaRPr lang="en-US" altLang="zh-CN" sz="3200" b="1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 flipV="1">
            <a:off x="1399008" y="788156"/>
            <a:ext cx="725551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32440" y="172741"/>
            <a:ext cx="875432" cy="720000"/>
            <a:chOff x="5633344" y="966369"/>
            <a:chExt cx="476097" cy="391567"/>
          </a:xfrm>
        </p:grpSpPr>
        <p:sp>
          <p:nvSpPr>
            <p:cNvPr id="16" name="椭圆 15"/>
            <p:cNvSpPr/>
            <p:nvPr>
              <p:custDataLst>
                <p:tags r:id="rId3"/>
              </p:custDataLst>
            </p:nvPr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00582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7"/>
            <p:cNvSpPr txBox="1"/>
            <p:nvPr>
              <p:custDataLst>
                <p:tags r:id="rId4"/>
              </p:custDataLst>
            </p:nvPr>
          </p:nvSpPr>
          <p:spPr>
            <a:xfrm>
              <a:off x="5633344" y="1018105"/>
              <a:ext cx="476097" cy="283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defRPr/>
              </a:pPr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08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3820160" y="291401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11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0210" y="853440"/>
            <a:ext cx="7653020" cy="25514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83185" y="3862705"/>
            <a:ext cx="4076700" cy="2748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>
              <a:lnSpc>
                <a:spcPct val="120000"/>
              </a:lnSpc>
            </a:pPr>
            <a:r>
              <a:rPr lang="en-US" altLang="zh-CN"/>
              <a:t>     </a:t>
            </a:r>
            <a:r>
              <a:rPr lang="zh-CN" altLang="en-US"/>
              <a:t>在testbench中向AXI2AHB模块的AXI端口输入读地址为32</a:t>
            </a:r>
            <a:r>
              <a:rPr lang="en-US" altLang="zh-CN"/>
              <a:t>’</a:t>
            </a:r>
            <a:r>
              <a:rPr lang="zh-CN" altLang="en-US"/>
              <a:t>h34、读LEN为8</a:t>
            </a:r>
            <a:r>
              <a:rPr lang="en-US" altLang="zh-CN"/>
              <a:t>’</a:t>
            </a:r>
            <a:r>
              <a:rPr lang="zh-CN" altLang="en-US"/>
              <a:t>b11111111、arburst为2</a:t>
            </a:r>
            <a:r>
              <a:rPr lang="en-US" altLang="zh-CN"/>
              <a:t>’</a:t>
            </a:r>
            <a:r>
              <a:rPr lang="zh-CN" altLang="en-US"/>
              <a:t>b01-INCR / 2</a:t>
            </a:r>
            <a:r>
              <a:rPr lang="en-US" altLang="zh-CN"/>
              <a:t>’</a:t>
            </a:r>
            <a:r>
              <a:rPr lang="zh-CN" altLang="en-US"/>
              <a:t>b10-WRAP，然后AHB端口返回读数据1-256。AHB读数据首先会全部送到buffer中，然后从buffer送到AXI，</a:t>
            </a:r>
            <a:r>
              <a:rPr lang="zh-CN" b="1">
                <a:latin typeface="+mn-ea"/>
                <a:cs typeface="+mn-ea"/>
              </a:rPr>
              <a:t>读INCR256/</a:t>
            </a:r>
            <a:r>
              <a:rPr lang="zh-CN" b="1">
                <a:latin typeface="+mn-ea"/>
                <a:cs typeface="+mn-ea"/>
                <a:sym typeface="+mn-ea"/>
              </a:rPr>
              <a:t>WRAP 256</a:t>
            </a:r>
            <a:r>
              <a:rPr lang="zh-CN" altLang="en-US"/>
              <a:t>的具体波形如右图所示。</a:t>
            </a:r>
            <a:endParaRPr lang="zh-CN" altLang="en-US"/>
          </a:p>
        </p:txBody>
      </p:sp>
      <p:pic>
        <p:nvPicPr>
          <p:cNvPr id="14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2275" y="3778250"/>
            <a:ext cx="7621905" cy="268033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文本框 17"/>
          <p:cNvSpPr txBox="1"/>
          <p:nvPr/>
        </p:nvSpPr>
        <p:spPr>
          <a:xfrm>
            <a:off x="6616700" y="3381375"/>
            <a:ext cx="36175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ym typeface="+mn-ea"/>
              </a:rPr>
              <a:t>桥接器读INCR 256拍总体波形</a:t>
            </a:r>
            <a:endParaRPr lang="zh-CN" altLang="en-US" b="1"/>
          </a:p>
          <a:p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7241540" y="64109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桥接器读WRAP 256波形</a:t>
            </a:r>
            <a:endParaRPr lang="zh-CN" altLang="en-US" b="1"/>
          </a:p>
        </p:txBody>
      </p:sp>
      <p:pic>
        <p:nvPicPr>
          <p:cNvPr id="50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435" y="1118870"/>
            <a:ext cx="3133090" cy="224853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文本框 20"/>
          <p:cNvSpPr txBox="1"/>
          <p:nvPr/>
        </p:nvSpPr>
        <p:spPr>
          <a:xfrm>
            <a:off x="1374775" y="3360420"/>
            <a:ext cx="1296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测试代码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334135" y="233045"/>
            <a:ext cx="8781415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defRPr/>
            </a:pP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功能验证</a:t>
            </a:r>
            <a:r>
              <a:rPr lang="en-US" altLang="zh-CN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 </a:t>
            </a: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AXI2AHB验证</a:t>
            </a:r>
            <a:r>
              <a:rPr lang="en-US" altLang="zh-CN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-INCR/WRAP</a:t>
            </a:r>
            <a:endParaRPr lang="en-US" altLang="zh-CN" sz="3200" b="1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 flipV="1">
            <a:off x="1338048" y="769106"/>
            <a:ext cx="7486015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32440" y="172741"/>
            <a:ext cx="875432" cy="720000"/>
            <a:chOff x="5633344" y="966369"/>
            <a:chExt cx="476097" cy="391567"/>
          </a:xfrm>
        </p:grpSpPr>
        <p:sp>
          <p:nvSpPr>
            <p:cNvPr id="16" name="椭圆 15"/>
            <p:cNvSpPr/>
            <p:nvPr>
              <p:custDataLst>
                <p:tags r:id="rId3"/>
              </p:custDataLst>
            </p:nvPr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00582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7"/>
            <p:cNvSpPr txBox="1"/>
            <p:nvPr>
              <p:custDataLst>
                <p:tags r:id="rId4"/>
              </p:custDataLst>
            </p:nvPr>
          </p:nvSpPr>
          <p:spPr>
            <a:xfrm>
              <a:off x="5633344" y="1018105"/>
              <a:ext cx="476097" cy="283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defRPr/>
              </a:pPr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09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pic>
        <p:nvPicPr>
          <p:cNvPr id="68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5345" y="838835"/>
            <a:ext cx="6880860" cy="2722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0143" y="3834765"/>
            <a:ext cx="6595745" cy="2633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635" y="1076960"/>
            <a:ext cx="2785745" cy="229425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957695" y="3505835"/>
            <a:ext cx="2851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桥接器写WRAP256波形</a:t>
            </a:r>
            <a:endParaRPr lang="zh-CN" altLang="en-US" b="1"/>
          </a:p>
        </p:txBody>
      </p:sp>
      <p:sp>
        <p:nvSpPr>
          <p:cNvPr id="4" name="文本框 3"/>
          <p:cNvSpPr txBox="1"/>
          <p:nvPr/>
        </p:nvSpPr>
        <p:spPr>
          <a:xfrm>
            <a:off x="7113270" y="6413500"/>
            <a:ext cx="2501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桥接器写INCR256波形</a:t>
            </a:r>
            <a:endParaRPr lang="zh-CN" altLang="en-US" b="1"/>
          </a:p>
        </p:txBody>
      </p:sp>
      <p:sp>
        <p:nvSpPr>
          <p:cNvPr id="7" name="文本框 6"/>
          <p:cNvSpPr txBox="1"/>
          <p:nvPr/>
        </p:nvSpPr>
        <p:spPr>
          <a:xfrm>
            <a:off x="399415" y="4073525"/>
            <a:ext cx="4064000" cy="24161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>
              <a:lnSpc>
                <a:spcPct val="120000"/>
              </a:lnSpc>
            </a:pPr>
            <a:r>
              <a:rPr lang="en-US" altLang="zh-CN"/>
              <a:t>      </a:t>
            </a:r>
            <a:r>
              <a:rPr lang="zh-CN" altLang="en-US"/>
              <a:t>验证过程为：在testbench中向AXI2AHB模块的AXI端口输入写地址为32</a:t>
            </a:r>
            <a:r>
              <a:rPr lang="en-US" altLang="zh-CN"/>
              <a:t>’</a:t>
            </a:r>
            <a:r>
              <a:rPr lang="zh-CN" altLang="en-US"/>
              <a:t>h34、写LEN为8</a:t>
            </a:r>
            <a:r>
              <a:rPr lang="en-US" altLang="zh-CN"/>
              <a:t>’</a:t>
            </a:r>
            <a:r>
              <a:rPr lang="zh-CN" altLang="en-US"/>
              <a:t>b11111111、awburst为2</a:t>
            </a:r>
            <a:r>
              <a:rPr lang="en-US" altLang="zh-CN"/>
              <a:t>’</a:t>
            </a:r>
            <a:r>
              <a:rPr lang="zh-CN" altLang="en-US"/>
              <a:t>b10-WRAP / 2</a:t>
            </a:r>
            <a:r>
              <a:rPr lang="en-US" altLang="zh-CN"/>
              <a:t>’</a:t>
            </a:r>
            <a:r>
              <a:rPr lang="zh-CN" altLang="en-US"/>
              <a:t>b01-INCR，然后AXI端口发送写数据1-256。</a:t>
            </a:r>
            <a:r>
              <a:rPr lang="zh-CN" b="1">
                <a:latin typeface="+mn-ea"/>
                <a:cs typeface="+mn-ea"/>
              </a:rPr>
              <a:t>写WRAP256/写INCR256</a:t>
            </a:r>
            <a:r>
              <a:rPr lang="zh-CN" altLang="en-US"/>
              <a:t>的波形如右图所示。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947545" y="3429000"/>
            <a:ext cx="1252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测试代码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334135" y="233045"/>
            <a:ext cx="7460615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defRPr/>
            </a:pP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功能验证</a:t>
            </a:r>
            <a:r>
              <a:rPr lang="en-US" altLang="zh-CN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 </a:t>
            </a: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APB Config验证</a:t>
            </a:r>
            <a:endParaRPr lang="zh-CN" altLang="en-US" sz="3200" b="1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 flipV="1">
            <a:off x="1287883" y="815461"/>
            <a:ext cx="5324475" cy="9525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32440" y="172741"/>
            <a:ext cx="875432" cy="720000"/>
            <a:chOff x="5633344" y="966369"/>
            <a:chExt cx="476097" cy="391567"/>
          </a:xfrm>
        </p:grpSpPr>
        <p:sp>
          <p:nvSpPr>
            <p:cNvPr id="16" name="椭圆 15"/>
            <p:cNvSpPr/>
            <p:nvPr>
              <p:custDataLst>
                <p:tags r:id="rId3"/>
              </p:custDataLst>
            </p:nvPr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00582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7"/>
            <p:cNvSpPr txBox="1"/>
            <p:nvPr>
              <p:custDataLst>
                <p:tags r:id="rId4"/>
              </p:custDataLst>
            </p:nvPr>
          </p:nvSpPr>
          <p:spPr>
            <a:xfrm>
              <a:off x="5633344" y="1018105"/>
              <a:ext cx="476097" cy="283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defRPr/>
              </a:pPr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10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pic>
        <p:nvPicPr>
          <p:cNvPr id="73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055" y="1526540"/>
            <a:ext cx="11965305" cy="419354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4380865" y="10515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 APB读sid_buffer和非法地址寄存器</a:t>
            </a:r>
            <a:endParaRPr lang="zh-CN" altLang="en-US" b="1"/>
          </a:p>
        </p:txBody>
      </p:sp>
      <p:sp>
        <p:nvSpPr>
          <p:cNvPr id="9" name="文本框 8"/>
          <p:cNvSpPr txBox="1"/>
          <p:nvPr/>
        </p:nvSpPr>
        <p:spPr>
          <a:xfrm>
            <a:off x="2787650" y="5779135"/>
            <a:ext cx="690372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20000"/>
              </a:lnSpc>
            </a:pPr>
            <a:r>
              <a:rPr lang="zh-CN" altLang="en-US"/>
              <a:t>对于</a:t>
            </a:r>
            <a:r>
              <a:rPr lang="zh-CN" b="1">
                <a:latin typeface="+mn-ea"/>
                <a:cs typeface="+mn-ea"/>
                <a:sym typeface="+mn-lt"/>
              </a:rPr>
              <a:t>APB </a:t>
            </a:r>
            <a:r>
              <a:rPr lang="en-US" altLang="zh-CN" b="1">
                <a:latin typeface="+mn-ea"/>
                <a:cs typeface="+mn-ea"/>
                <a:sym typeface="+mn-lt"/>
              </a:rPr>
              <a:t>c</a:t>
            </a:r>
            <a:r>
              <a:rPr lang="zh-CN" b="1">
                <a:latin typeface="+mn-ea"/>
                <a:cs typeface="+mn-ea"/>
                <a:sym typeface="+mn-lt"/>
              </a:rPr>
              <a:t>onfig</a:t>
            </a:r>
            <a:r>
              <a:rPr lang="zh-CN" altLang="en-US">
                <a:sym typeface="+mn-lt"/>
              </a:rPr>
              <a:t>，</a:t>
            </a:r>
            <a:r>
              <a:rPr lang="zh-CN" altLang="en-US"/>
              <a:t>验证了主机在发送写事务后通过APB接口读取模块中相应寄存器的功能。具体验证结果如上图所示。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976245" y="1990090"/>
            <a:ext cx="7593965" cy="1744345"/>
          </a:xfrm>
          <a:prstGeom prst="rect">
            <a:avLst/>
          </a:prstGeom>
          <a:solidFill>
            <a:srgbClr val="005825"/>
          </a:solidFill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858502" y="2275757"/>
            <a:ext cx="5019040" cy="1106170"/>
          </a:xfrm>
          <a:prstGeom prst="rect">
            <a:avLst/>
          </a:prstGeom>
        </p:spPr>
        <p:txBody>
          <a:bodyPr wrap="none" lIns="109703" tIns="54851" rIns="109703" bIns="54851">
            <a:spAutoFit/>
          </a:bodyPr>
          <a:lstStyle/>
          <a:p>
            <a:pPr algn="ctr" defTabSz="822960">
              <a:lnSpc>
                <a:spcPct val="120000"/>
              </a:lnSpc>
            </a:pPr>
            <a:r>
              <a:rPr lang="zh-CN" altLang="en-US" sz="54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工作总结与展望</a:t>
            </a:r>
            <a:endParaRPr lang="zh-CN" altLang="en-US" sz="54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1"/>
          <p:cNvSpPr txBox="1"/>
          <p:nvPr/>
        </p:nvSpPr>
        <p:spPr>
          <a:xfrm>
            <a:off x="3125643" y="2592081"/>
            <a:ext cx="1732894" cy="837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b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04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PART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334135" y="233045"/>
            <a:ext cx="4364355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algn="l">
              <a:defRPr/>
            </a:pP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项目总结与</a:t>
            </a: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展望</a:t>
            </a:r>
            <a:endParaRPr lang="zh-CN" altLang="en-US" sz="3200" b="1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 flipV="1">
            <a:off x="1287883" y="819906"/>
            <a:ext cx="2996565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32440" y="172741"/>
            <a:ext cx="875432" cy="720000"/>
            <a:chOff x="5633344" y="966369"/>
            <a:chExt cx="476097" cy="391567"/>
          </a:xfrm>
        </p:grpSpPr>
        <p:sp>
          <p:nvSpPr>
            <p:cNvPr id="16" name="椭圆 15"/>
            <p:cNvSpPr/>
            <p:nvPr>
              <p:custDataLst>
                <p:tags r:id="rId3"/>
              </p:custDataLst>
            </p:nvPr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00582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7"/>
            <p:cNvSpPr txBox="1"/>
            <p:nvPr>
              <p:custDataLst>
                <p:tags r:id="rId4"/>
              </p:custDataLst>
            </p:nvPr>
          </p:nvSpPr>
          <p:spPr>
            <a:xfrm>
              <a:off x="5633344" y="1018105"/>
              <a:ext cx="476097" cy="283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defRPr/>
              </a:pPr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01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990" y="980440"/>
            <a:ext cx="8434070" cy="56737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696960" y="1139190"/>
            <a:ext cx="3390265" cy="4775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20000"/>
              </a:lnSpc>
            </a:pP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展望：</a:t>
            </a:r>
            <a:endParaRPr 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ct val="120000"/>
              </a:lnSpc>
            </a:pPr>
            <a:r>
              <a:rPr lang="en-US">
                <a:latin typeface="+mn-ea"/>
                <a:cs typeface="+mn-ea"/>
                <a:sym typeface="+mn-ea"/>
              </a:rPr>
              <a:t>● 1</a:t>
            </a:r>
            <a:r>
              <a:rPr lang="zh-CN">
                <a:latin typeface="+mn-ea"/>
                <a:cs typeface="+mn-ea"/>
                <a:sym typeface="+mn-ea"/>
              </a:rPr>
              <a:t>、完善</a:t>
            </a:r>
            <a:r>
              <a:rPr lang="en-US">
                <a:latin typeface="+mn-ea"/>
                <a:cs typeface="+mn-ea"/>
                <a:sym typeface="+mn-ea"/>
              </a:rPr>
              <a:t>AXI2AHB</a:t>
            </a:r>
            <a:r>
              <a:rPr lang="zh-CN">
                <a:latin typeface="+mn-ea"/>
                <a:cs typeface="+mn-ea"/>
                <a:sym typeface="+mn-ea"/>
              </a:rPr>
              <a:t>桥接器，使其支持</a:t>
            </a:r>
            <a:r>
              <a:rPr lang="en-US">
                <a:latin typeface="+mn-ea"/>
                <a:cs typeface="+mn-ea"/>
                <a:sym typeface="+mn-ea"/>
              </a:rPr>
              <a:t>4K</a:t>
            </a:r>
            <a:r>
              <a:rPr lang="zh-CN">
                <a:latin typeface="+mn-ea"/>
                <a:cs typeface="+mn-ea"/>
                <a:sym typeface="+mn-ea"/>
              </a:rPr>
              <a:t>边界处理、支持不同主机写数据的乱序与交织。</a:t>
            </a:r>
            <a:endParaRPr lang="zh-CN">
              <a:latin typeface="+mn-ea"/>
              <a:cs typeface="+mn-ea"/>
            </a:endParaRPr>
          </a:p>
          <a:p>
            <a:pPr indent="0" fontAlgn="auto">
              <a:lnSpc>
                <a:spcPct val="120000"/>
              </a:lnSpc>
            </a:pPr>
            <a:r>
              <a:rPr lang="en-US">
                <a:latin typeface="+mn-ea"/>
                <a:cs typeface="+mn-ea"/>
                <a:sym typeface="+mn-ea"/>
              </a:rPr>
              <a:t>● </a:t>
            </a:r>
            <a:r>
              <a:rPr lang="en-US" altLang="zh-CN">
                <a:latin typeface="+mn-ea"/>
                <a:cs typeface="+mn-ea"/>
                <a:sym typeface="+mn-ea"/>
              </a:rPr>
              <a:t>2</a:t>
            </a:r>
            <a:r>
              <a:rPr lang="zh-CN">
                <a:latin typeface="+mn-ea"/>
                <a:cs typeface="+mn-ea"/>
                <a:sym typeface="+mn-ea"/>
              </a:rPr>
              <a:t>、完善</a:t>
            </a:r>
            <a:r>
              <a:rPr lang="en-US">
                <a:latin typeface="+mn-ea"/>
                <a:cs typeface="+mn-ea"/>
                <a:sym typeface="+mn-ea"/>
              </a:rPr>
              <a:t>APB config</a:t>
            </a:r>
            <a:r>
              <a:rPr lang="zh-CN">
                <a:latin typeface="+mn-ea"/>
                <a:cs typeface="+mn-ea"/>
                <a:sym typeface="+mn-ea"/>
              </a:rPr>
              <a:t>，使其支持可配置的仲裁器种类。</a:t>
            </a:r>
            <a:endParaRPr lang="en-US">
              <a:latin typeface="+mn-ea"/>
              <a:cs typeface="+mn-ea"/>
            </a:endParaRPr>
          </a:p>
          <a:p>
            <a:pPr indent="0" fontAlgn="auto">
              <a:lnSpc>
                <a:spcPct val="120000"/>
              </a:lnSpc>
            </a:pPr>
            <a:r>
              <a:rPr lang="en-US">
                <a:latin typeface="+mn-ea"/>
                <a:cs typeface="+mn-ea"/>
                <a:sym typeface="+mn-ea"/>
              </a:rPr>
              <a:t>● </a:t>
            </a:r>
            <a:r>
              <a:rPr lang="en-US" altLang="zh-CN">
                <a:latin typeface="+mn-ea"/>
                <a:cs typeface="+mn-ea"/>
                <a:sym typeface="+mn-ea"/>
              </a:rPr>
              <a:t>3</a:t>
            </a:r>
            <a:r>
              <a:rPr lang="zh-CN">
                <a:latin typeface="+mn-ea"/>
                <a:cs typeface="+mn-ea"/>
                <a:sym typeface="+mn-ea"/>
              </a:rPr>
              <a:t>、完善交叉矩阵的参数化配置，并编写可生成</a:t>
            </a:r>
            <a:r>
              <a:rPr lang="en-US">
                <a:latin typeface="+mn-ea"/>
                <a:cs typeface="+mn-ea"/>
                <a:sym typeface="+mn-ea"/>
              </a:rPr>
              <a:t>M×N</a:t>
            </a:r>
            <a:r>
              <a:rPr lang="zh-CN">
                <a:latin typeface="+mn-ea"/>
                <a:cs typeface="+mn-ea"/>
                <a:sym typeface="+mn-ea"/>
              </a:rPr>
              <a:t>交叉矩阵模块的自动化脚本。</a:t>
            </a:r>
            <a:endParaRPr lang="en-US">
              <a:latin typeface="+mn-ea"/>
              <a:cs typeface="+mn-ea"/>
            </a:endParaRPr>
          </a:p>
          <a:p>
            <a:pPr indent="0" fontAlgn="auto">
              <a:lnSpc>
                <a:spcPct val="120000"/>
              </a:lnSpc>
            </a:pPr>
            <a:r>
              <a:rPr lang="en-US">
                <a:latin typeface="+mn-ea"/>
                <a:cs typeface="+mn-ea"/>
                <a:sym typeface="+mn-ea"/>
              </a:rPr>
              <a:t>● </a:t>
            </a:r>
            <a:r>
              <a:rPr lang="en-US" altLang="zh-CN">
                <a:latin typeface="+mn-ea"/>
                <a:cs typeface="+mn-ea"/>
                <a:sym typeface="+mn-ea"/>
              </a:rPr>
              <a:t>4</a:t>
            </a:r>
            <a:r>
              <a:rPr lang="zh-CN">
                <a:latin typeface="+mn-ea"/>
                <a:cs typeface="+mn-ea"/>
                <a:sym typeface="+mn-ea"/>
              </a:rPr>
              <a:t>、完成本设计的</a:t>
            </a:r>
            <a:r>
              <a:rPr lang="en-US">
                <a:latin typeface="+mn-ea"/>
                <a:cs typeface="+mn-ea"/>
                <a:sym typeface="+mn-ea"/>
              </a:rPr>
              <a:t>UVM</a:t>
            </a:r>
            <a:r>
              <a:rPr lang="zh-CN">
                <a:latin typeface="+mn-ea"/>
                <a:cs typeface="+mn-ea"/>
                <a:sym typeface="+mn-ea"/>
              </a:rPr>
              <a:t>验证，完成覆盖率收集和回归测试。目前正在搭建</a:t>
            </a:r>
            <a:r>
              <a:rPr lang="en-US">
                <a:latin typeface="+mn-ea"/>
                <a:cs typeface="+mn-ea"/>
                <a:sym typeface="+mn-ea"/>
              </a:rPr>
              <a:t>UVM</a:t>
            </a:r>
            <a:r>
              <a:rPr lang="zh-CN">
                <a:latin typeface="+mn-ea"/>
                <a:cs typeface="+mn-ea"/>
                <a:sym typeface="+mn-ea"/>
              </a:rPr>
              <a:t>验证环境。</a:t>
            </a:r>
            <a:endParaRPr lang="en-US">
              <a:latin typeface="+mn-ea"/>
              <a:cs typeface="+mn-ea"/>
            </a:endParaRPr>
          </a:p>
          <a:p>
            <a:pPr indent="0" fontAlgn="auto">
              <a:lnSpc>
                <a:spcPct val="120000"/>
              </a:lnSpc>
            </a:pPr>
            <a:r>
              <a:rPr lang="en-US">
                <a:latin typeface="+mn-ea"/>
                <a:cs typeface="+mn-ea"/>
                <a:sym typeface="+mn-ea"/>
              </a:rPr>
              <a:t>● </a:t>
            </a:r>
            <a:r>
              <a:rPr lang="en-US" altLang="zh-CN">
                <a:latin typeface="+mn-ea"/>
                <a:cs typeface="+mn-ea"/>
                <a:sym typeface="+mn-ea"/>
              </a:rPr>
              <a:t>5</a:t>
            </a:r>
            <a:r>
              <a:rPr lang="zh-CN">
                <a:latin typeface="+mn-ea"/>
                <a:cs typeface="+mn-ea"/>
                <a:sym typeface="+mn-ea"/>
              </a:rPr>
              <a:t>、分析总线延时，</a:t>
            </a:r>
            <a:r>
              <a:rPr lang="zh-CN">
                <a:latin typeface="+mn-ea"/>
                <a:cs typeface="+mn-ea"/>
                <a:sym typeface="+mn-ea"/>
              </a:rPr>
              <a:t>优化</a:t>
            </a:r>
            <a:r>
              <a:rPr lang="zh-CN">
                <a:latin typeface="+mn-ea"/>
                <a:cs typeface="+mn-ea"/>
                <a:sym typeface="+mn-ea"/>
              </a:rPr>
              <a:t>后端工作。</a:t>
            </a:r>
            <a:endParaRPr lang="zh-CN" altLang="en-US">
              <a:latin typeface="+mn-ea"/>
              <a:cs typeface="+mn-ea"/>
            </a:endParaRPr>
          </a:p>
          <a:p>
            <a:pPr indent="0" fontAlgn="auto">
              <a:lnSpc>
                <a:spcPct val="120000"/>
              </a:lnSpc>
            </a:pPr>
            <a:endParaRPr lang="zh-CN" altLang="en-US">
              <a:latin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334135" y="233045"/>
            <a:ext cx="4364355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algn="l">
              <a:defRPr/>
            </a:pPr>
            <a:r>
              <a:rPr lang="en-US" altLang="zh-CN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UVM</a:t>
            </a: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验证</a:t>
            </a: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计划</a:t>
            </a:r>
            <a:endParaRPr lang="zh-CN" altLang="en-US" sz="3200" b="1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 flipV="1">
            <a:off x="1287883" y="831336"/>
            <a:ext cx="2874645" cy="3175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32440" y="172741"/>
            <a:ext cx="875432" cy="720000"/>
            <a:chOff x="5633344" y="966369"/>
            <a:chExt cx="476097" cy="391567"/>
          </a:xfrm>
        </p:grpSpPr>
        <p:sp>
          <p:nvSpPr>
            <p:cNvPr id="16" name="椭圆 15"/>
            <p:cNvSpPr/>
            <p:nvPr>
              <p:custDataLst>
                <p:tags r:id="rId3"/>
              </p:custDataLst>
            </p:nvPr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00582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7"/>
            <p:cNvSpPr txBox="1"/>
            <p:nvPr>
              <p:custDataLst>
                <p:tags r:id="rId4"/>
              </p:custDataLst>
            </p:nvPr>
          </p:nvSpPr>
          <p:spPr>
            <a:xfrm>
              <a:off x="5633344" y="1018105"/>
              <a:ext cx="476097" cy="283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defRPr/>
              </a:pPr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02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pic>
        <p:nvPicPr>
          <p:cNvPr id="21" name="内容占位符 7"/>
          <p:cNvPicPr>
            <a:picLocks noChangeAspect="1"/>
          </p:cNvPicPr>
          <p:nvPr/>
        </p:nvPicPr>
        <p:blipFill>
          <a:blip r:embed="rId5"/>
          <a:srcRect l="856" t="1130" r="1151" b="6014"/>
          <a:stretch>
            <a:fillRect/>
          </a:stretch>
        </p:blipFill>
        <p:spPr>
          <a:xfrm>
            <a:off x="632460" y="904240"/>
            <a:ext cx="9063990" cy="557403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855200" y="1999615"/>
            <a:ext cx="2800350" cy="1045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884410" y="1628140"/>
            <a:ext cx="2092960" cy="20643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b="1"/>
              <a:t>功能点提取</a:t>
            </a:r>
            <a:endParaRPr lang="zh-CN" altLang="en-US" b="1"/>
          </a:p>
          <a:p>
            <a:pPr algn="ctr"/>
            <a:endParaRPr lang="zh-CN" altLang="en-US" b="1"/>
          </a:p>
          <a:p>
            <a:pPr algn="ctr"/>
            <a:endParaRPr lang="zh-CN" altLang="en-US" b="1"/>
          </a:p>
          <a:p>
            <a:pPr algn="ctr"/>
            <a:r>
              <a:rPr lang="zh-CN" altLang="en-US" b="1"/>
              <a:t>验证计划</a:t>
            </a:r>
            <a:r>
              <a:rPr lang="zh-CN" altLang="en-US" b="1"/>
              <a:t>制定</a:t>
            </a:r>
            <a:endParaRPr lang="zh-CN" altLang="en-US" b="1"/>
          </a:p>
          <a:p>
            <a:pPr algn="ctr"/>
            <a:endParaRPr lang="zh-CN" altLang="en-US" b="1"/>
          </a:p>
          <a:p>
            <a:pPr algn="ctr"/>
            <a:endParaRPr lang="zh-CN" altLang="en-US" b="1"/>
          </a:p>
          <a:p>
            <a:pPr algn="ctr"/>
            <a:r>
              <a:rPr lang="zh-CN" altLang="en-US" b="1"/>
              <a:t>验证环境搭建</a:t>
            </a:r>
            <a:endParaRPr lang="zh-CN" altLang="en-US" b="1"/>
          </a:p>
          <a:p>
            <a:pPr algn="ctr"/>
            <a:endParaRPr lang="zh-CN" altLang="en-US" b="1"/>
          </a:p>
          <a:p>
            <a:pPr algn="ctr"/>
            <a:endParaRPr lang="zh-CN" altLang="en-US" b="1"/>
          </a:p>
          <a:p>
            <a:pPr algn="ctr"/>
            <a:r>
              <a:rPr lang="zh-CN" altLang="en-US" b="1"/>
              <a:t>覆盖率收集</a:t>
            </a:r>
            <a:endParaRPr lang="zh-CN" altLang="en-US" b="1"/>
          </a:p>
          <a:p>
            <a:pPr algn="ctr"/>
            <a:endParaRPr lang="zh-CN" altLang="en-US" b="1"/>
          </a:p>
          <a:p>
            <a:pPr algn="ctr"/>
            <a:endParaRPr lang="zh-CN" altLang="en-US" b="1"/>
          </a:p>
          <a:p>
            <a:pPr algn="ctr"/>
            <a:r>
              <a:rPr lang="zh-CN" altLang="en-US" b="1"/>
              <a:t>回归测试</a:t>
            </a:r>
            <a:endParaRPr lang="zh-CN" altLang="en-US" b="1"/>
          </a:p>
        </p:txBody>
      </p:sp>
      <p:grpSp>
        <p:nvGrpSpPr>
          <p:cNvPr id="10" name="组合 9"/>
          <p:cNvGrpSpPr/>
          <p:nvPr/>
        </p:nvGrpSpPr>
        <p:grpSpPr>
          <a:xfrm>
            <a:off x="10836910" y="1994535"/>
            <a:ext cx="245110" cy="2930525"/>
            <a:chOff x="17020" y="2564"/>
            <a:chExt cx="386" cy="4615"/>
          </a:xfrm>
        </p:grpSpPr>
        <p:sp>
          <p:nvSpPr>
            <p:cNvPr id="4" name="下箭头 3"/>
            <p:cNvSpPr/>
            <p:nvPr/>
          </p:nvSpPr>
          <p:spPr>
            <a:xfrm>
              <a:off x="17020" y="2564"/>
              <a:ext cx="387" cy="691"/>
            </a:xfrm>
            <a:prstGeom prst="downArrow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下箭头 6"/>
            <p:cNvSpPr/>
            <p:nvPr/>
          </p:nvSpPr>
          <p:spPr>
            <a:xfrm>
              <a:off x="17020" y="6489"/>
              <a:ext cx="387" cy="691"/>
            </a:xfrm>
            <a:prstGeom prst="downArrow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下箭头 7"/>
            <p:cNvSpPr/>
            <p:nvPr/>
          </p:nvSpPr>
          <p:spPr>
            <a:xfrm>
              <a:off x="17020" y="3845"/>
              <a:ext cx="387" cy="691"/>
            </a:xfrm>
            <a:prstGeom prst="downArrow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下箭头 8"/>
            <p:cNvSpPr/>
            <p:nvPr/>
          </p:nvSpPr>
          <p:spPr>
            <a:xfrm>
              <a:off x="17020" y="5167"/>
              <a:ext cx="387" cy="691"/>
            </a:xfrm>
            <a:prstGeom prst="downArrow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3948430" y="6478270"/>
            <a:ext cx="1758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UVM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验证框图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334135" y="233045"/>
            <a:ext cx="4364355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defRPr/>
            </a:pP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附录：文件</a:t>
            </a: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结构</a:t>
            </a:r>
            <a:endParaRPr lang="zh-CN" altLang="en-US" sz="3200" b="1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>
            <a:off x="1287883" y="834511"/>
            <a:ext cx="3061335" cy="1270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32440" y="172741"/>
            <a:ext cx="875432" cy="720000"/>
            <a:chOff x="5633344" y="966369"/>
            <a:chExt cx="476097" cy="391567"/>
          </a:xfrm>
        </p:grpSpPr>
        <p:sp>
          <p:nvSpPr>
            <p:cNvPr id="16" name="椭圆 15"/>
            <p:cNvSpPr/>
            <p:nvPr>
              <p:custDataLst>
                <p:tags r:id="rId3"/>
              </p:custDataLst>
            </p:nvPr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00582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7"/>
            <p:cNvSpPr txBox="1"/>
            <p:nvPr>
              <p:custDataLst>
                <p:tags r:id="rId4"/>
              </p:custDataLst>
            </p:nvPr>
          </p:nvSpPr>
          <p:spPr>
            <a:xfrm>
              <a:off x="5633344" y="1018105"/>
              <a:ext cx="476097" cy="283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defRPr/>
              </a:pPr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03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pic>
        <p:nvPicPr>
          <p:cNvPr id="19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2630" y="1472565"/>
            <a:ext cx="3512185" cy="50057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878955" y="786130"/>
            <a:ext cx="37801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CICC5091/axi_interconnect/ 文件夹中除编译产生文件外的文件结构：</a:t>
            </a:r>
            <a:endParaRPr lang="zh-CN" altLang="en-US" b="1"/>
          </a:p>
        </p:txBody>
      </p:sp>
      <p:sp>
        <p:nvSpPr>
          <p:cNvPr id="4" name="文本框 3"/>
          <p:cNvSpPr txBox="1"/>
          <p:nvPr/>
        </p:nvSpPr>
        <p:spPr>
          <a:xfrm>
            <a:off x="774700" y="2477770"/>
            <a:ext cx="6273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CICC5091/physical_implement/ 文件夹中子文件夹结构：</a:t>
            </a:r>
            <a:endParaRPr lang="zh-CN" altLang="en-US" b="1"/>
          </a:p>
        </p:txBody>
      </p:sp>
      <p:sp>
        <p:nvSpPr>
          <p:cNvPr id="3" name="文本框 2"/>
          <p:cNvSpPr txBox="1"/>
          <p:nvPr/>
        </p:nvSpPr>
        <p:spPr>
          <a:xfrm>
            <a:off x="1704975" y="958215"/>
            <a:ext cx="406463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/>
              <a:t>所提交的</a:t>
            </a:r>
            <a:r>
              <a:rPr lang="en-US" altLang="zh-CN"/>
              <a:t>“CICC5091_</a:t>
            </a:r>
            <a:r>
              <a:rPr lang="zh-CN" altLang="en-US"/>
              <a:t>数据与结果</a:t>
            </a:r>
            <a:r>
              <a:rPr lang="en-US" altLang="zh-CN"/>
              <a:t>”</a:t>
            </a:r>
            <a:r>
              <a:rPr lang="zh-CN" altLang="en-US">
                <a:sym typeface="+mn-ea"/>
              </a:rPr>
              <a:t>文件</a:t>
            </a:r>
            <a:r>
              <a:rPr lang="zh-CN" altLang="en-US"/>
              <a:t>包括</a:t>
            </a:r>
            <a:r>
              <a:rPr lang="zh-CN" altLang="en-US" b="1">
                <a:sym typeface="+mn-ea"/>
              </a:rPr>
              <a:t>CICC5091/axi_interconnect和CICC5091/physical_implement</a:t>
            </a:r>
            <a:r>
              <a:rPr lang="zh-CN" altLang="en-US">
                <a:sym typeface="+mn-ea"/>
              </a:rPr>
              <a:t>两个文件夹，分别包含</a:t>
            </a:r>
            <a:r>
              <a:rPr lang="en-US" altLang="zh-CN">
                <a:sym typeface="+mn-ea"/>
              </a:rPr>
              <a:t>RTL</a:t>
            </a:r>
            <a:r>
              <a:rPr lang="zh-CN" altLang="en-US">
                <a:sym typeface="+mn-ea"/>
              </a:rPr>
              <a:t>源代码和逻辑综合与物理实现</a:t>
            </a:r>
            <a:r>
              <a:rPr lang="zh-CN" altLang="en-US">
                <a:sym typeface="+mn-ea"/>
              </a:rPr>
              <a:t>的结果。</a:t>
            </a:r>
            <a:endParaRPr lang="zh-CN" altLang="en-US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rcRect b="1129"/>
          <a:stretch>
            <a:fillRect/>
          </a:stretch>
        </p:blipFill>
        <p:spPr>
          <a:xfrm>
            <a:off x="1814195" y="2855595"/>
            <a:ext cx="4194175" cy="366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1716823" y="1980530"/>
            <a:ext cx="8920073" cy="1744588"/>
          </a:xfrm>
          <a:prstGeom prst="rect">
            <a:avLst/>
          </a:prstGeom>
          <a:solidFill>
            <a:srgbClr val="005825"/>
          </a:solidFill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5290264" y="2382437"/>
            <a:ext cx="3017520" cy="939800"/>
          </a:xfrm>
          <a:prstGeom prst="rect">
            <a:avLst/>
          </a:prstGeom>
        </p:spPr>
        <p:txBody>
          <a:bodyPr wrap="none" lIns="109703" tIns="54851" rIns="109703" bIns="54851">
            <a:spAutoFit/>
          </a:bodyPr>
          <a:lstStyle/>
          <a:p>
            <a:pPr algn="ctr"/>
            <a:r>
              <a:rPr lang="zh-CN" altLang="en-US" sz="5400" b="1" spc="113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项目介绍</a:t>
            </a:r>
            <a:endParaRPr lang="zh-CN" altLang="en-US" sz="5400" b="1" spc="113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49" name="文本框 11"/>
          <p:cNvSpPr txBox="1"/>
          <p:nvPr/>
        </p:nvSpPr>
        <p:spPr>
          <a:xfrm>
            <a:off x="2804486" y="2558426"/>
            <a:ext cx="1732894" cy="81573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01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PART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1000"/>
    </mc:Choice>
    <mc:Fallback>
      <p:transition advClick="0" advTm="11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3958409" y="2540026"/>
            <a:ext cx="4272439" cy="108491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algn="ctr">
              <a:defRPr/>
            </a:pPr>
            <a:r>
              <a:rPr lang="en-US" altLang="zh-CN" sz="6600" b="1">
                <a:solidFill>
                  <a:srgbClr val="00582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THANKS</a:t>
            </a:r>
            <a:r>
              <a:rPr lang="zh-CN" altLang="en-US" sz="6600" b="1">
                <a:solidFill>
                  <a:srgbClr val="00582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！</a:t>
            </a:r>
            <a:endParaRPr lang="zh-CN" altLang="en-US" sz="6600" b="1" dirty="0">
              <a:solidFill>
                <a:srgbClr val="005825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389198" y="4159186"/>
            <a:ext cx="3410646" cy="53022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algn="ctr">
              <a:defRPr/>
            </a:pPr>
            <a:r>
              <a:rPr lang="zh-CN" altLang="en-US" sz="3000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谢谢各位评审</a:t>
            </a:r>
            <a:r>
              <a:rPr lang="zh-CN" altLang="en-US" sz="3000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老师！</a:t>
            </a:r>
            <a:endParaRPr lang="zh-CN" altLang="en-US" sz="3000" dirty="0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27" name="直接连接符 26"/>
          <p:cNvCxnSpPr/>
          <p:nvPr>
            <p:custDataLst>
              <p:tags r:id="rId1"/>
            </p:custDataLst>
          </p:nvPr>
        </p:nvCxnSpPr>
        <p:spPr>
          <a:xfrm>
            <a:off x="1414811" y="3699955"/>
            <a:ext cx="9360000" cy="0"/>
          </a:xfrm>
          <a:prstGeom prst="line">
            <a:avLst/>
          </a:prstGeom>
          <a:ln w="3810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334135" y="233045"/>
            <a:ext cx="4363720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defRPr/>
            </a:pP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项目介绍</a:t>
            </a:r>
            <a:endParaRPr lang="zh-CN" altLang="en-US" sz="3200" b="1" dirty="0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>
            <a:off x="1287883" y="834511"/>
            <a:ext cx="1886081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32440" y="172741"/>
            <a:ext cx="875432" cy="720000"/>
            <a:chOff x="5633344" y="966369"/>
            <a:chExt cx="476097" cy="391567"/>
          </a:xfrm>
        </p:grpSpPr>
        <p:sp>
          <p:nvSpPr>
            <p:cNvPr id="16" name="椭圆 15"/>
            <p:cNvSpPr/>
            <p:nvPr>
              <p:custDataLst>
                <p:tags r:id="rId3"/>
              </p:custDataLst>
            </p:nvPr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00582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7"/>
            <p:cNvSpPr txBox="1"/>
            <p:nvPr>
              <p:custDataLst>
                <p:tags r:id="rId4"/>
              </p:custDataLst>
            </p:nvPr>
          </p:nvSpPr>
          <p:spPr>
            <a:xfrm>
              <a:off x="5633344" y="1018105"/>
              <a:ext cx="476097" cy="284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defRPr/>
              </a:pPr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01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pic>
        <p:nvPicPr>
          <p:cNvPr id="10" name="图片 9" descr="总体框图-透明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7735" y="55245"/>
            <a:ext cx="6484620" cy="642175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432435" y="1030605"/>
            <a:ext cx="3932555" cy="479615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indent="304800" algn="l" fontAlgn="auto">
              <a:lnSpc>
                <a:spcPct val="110000"/>
              </a:lnSpc>
            </a:pPr>
            <a:r>
              <a:rPr lang="zh-CN" b="0">
                <a:latin typeface="+mn-ea"/>
                <a:cs typeface="+mn-ea"/>
              </a:rPr>
              <a:t>目前本团队完成了交叉矩阵模块、附加模块的设计验证以及后端的物理实现。</a:t>
            </a:r>
            <a:endParaRPr lang="zh-CN" b="1">
              <a:latin typeface="+mn-ea"/>
              <a:cs typeface="+mn-ea"/>
            </a:endParaRPr>
          </a:p>
          <a:p>
            <a:pPr indent="304800" algn="l" fontAlgn="auto">
              <a:lnSpc>
                <a:spcPct val="110000"/>
              </a:lnSpc>
            </a:pPr>
            <a:r>
              <a:rPr lang="zh-CN" b="1">
                <a:solidFill>
                  <a:schemeClr val="tx1"/>
                </a:solidFill>
                <a:latin typeface="+mn-ea"/>
                <a:cs typeface="+mn-ea"/>
              </a:rPr>
              <a:t>交叉矩阵模块</a:t>
            </a:r>
            <a:r>
              <a:rPr lang="zh-CN" b="0">
                <a:latin typeface="+mn-ea"/>
                <a:cs typeface="+mn-ea"/>
              </a:rPr>
              <a:t>支持最大</a:t>
            </a:r>
            <a:r>
              <a:rPr lang="en-US" b="0">
                <a:latin typeface="+mn-ea"/>
                <a:cs typeface="+mn-ea"/>
              </a:rPr>
              <a:t>outstanding</a:t>
            </a:r>
            <a:r>
              <a:rPr lang="zh-CN" b="0">
                <a:latin typeface="+mn-ea"/>
                <a:cs typeface="+mn-ea"/>
              </a:rPr>
              <a:t>地址数为</a:t>
            </a:r>
            <a:r>
              <a:rPr lang="en-US" b="0">
                <a:latin typeface="+mn-ea"/>
                <a:cs typeface="+mn-ea"/>
              </a:rPr>
              <a:t>8</a:t>
            </a:r>
            <a:r>
              <a:rPr lang="zh-CN" b="0">
                <a:latin typeface="+mn-ea"/>
                <a:cs typeface="+mn-ea"/>
              </a:rPr>
              <a:t>；最大</a:t>
            </a:r>
            <a:r>
              <a:rPr lang="en-US" b="0">
                <a:latin typeface="+mn-ea"/>
                <a:cs typeface="+mn-ea"/>
              </a:rPr>
              <a:t>incr/wrap burst</a:t>
            </a:r>
            <a:r>
              <a:rPr lang="zh-CN" b="0">
                <a:latin typeface="+mn-ea"/>
                <a:cs typeface="+mn-ea"/>
              </a:rPr>
              <a:t>长度为</a:t>
            </a:r>
            <a:r>
              <a:rPr lang="en-US" b="0">
                <a:latin typeface="+mn-ea"/>
                <a:cs typeface="+mn-ea"/>
              </a:rPr>
              <a:t>256</a:t>
            </a:r>
            <a:r>
              <a:rPr lang="zh-CN" b="0">
                <a:latin typeface="+mn-ea"/>
                <a:cs typeface="+mn-ea"/>
              </a:rPr>
              <a:t>；支持读</a:t>
            </a:r>
            <a:r>
              <a:rPr lang="en-US" b="0">
                <a:latin typeface="+mn-ea"/>
                <a:cs typeface="+mn-ea"/>
              </a:rPr>
              <a:t>/</a:t>
            </a:r>
            <a:r>
              <a:rPr lang="zh-CN" b="0">
                <a:latin typeface="+mn-ea"/>
                <a:cs typeface="+mn-ea"/>
              </a:rPr>
              <a:t>写</a:t>
            </a:r>
            <a:r>
              <a:rPr lang="en-US" b="0">
                <a:latin typeface="+mn-ea"/>
                <a:cs typeface="+mn-ea"/>
              </a:rPr>
              <a:t>out of order</a:t>
            </a:r>
            <a:r>
              <a:rPr lang="zh-CN" b="0">
                <a:latin typeface="+mn-ea"/>
                <a:cs typeface="+mn-ea"/>
              </a:rPr>
              <a:t>和</a:t>
            </a:r>
            <a:r>
              <a:rPr lang="en-US" b="0">
                <a:latin typeface="+mn-ea"/>
                <a:cs typeface="+mn-ea"/>
              </a:rPr>
              <a:t>interleaving</a:t>
            </a:r>
            <a:r>
              <a:rPr lang="zh-CN" b="0">
                <a:latin typeface="+mn-ea"/>
                <a:cs typeface="+mn-ea"/>
              </a:rPr>
              <a:t>。</a:t>
            </a:r>
            <a:endParaRPr lang="zh-CN" b="1">
              <a:latin typeface="+mn-ea"/>
              <a:cs typeface="+mn-ea"/>
            </a:endParaRPr>
          </a:p>
          <a:p>
            <a:pPr indent="304800" algn="l" fontAlgn="auto">
              <a:lnSpc>
                <a:spcPct val="110000"/>
              </a:lnSpc>
            </a:pPr>
            <a:r>
              <a:rPr lang="zh-CN" b="1">
                <a:latin typeface="+mn-ea"/>
                <a:cs typeface="+mn-ea"/>
              </a:rPr>
              <a:t>AXI2AHB bridge</a:t>
            </a:r>
            <a:r>
              <a:rPr lang="zh-CN" b="0">
                <a:latin typeface="+mn-ea"/>
                <a:cs typeface="+mn-ea"/>
              </a:rPr>
              <a:t>支持最大</a:t>
            </a:r>
            <a:r>
              <a:rPr lang="en-US" b="0">
                <a:latin typeface="+mn-ea"/>
                <a:cs typeface="+mn-ea"/>
              </a:rPr>
              <a:t>incr/wrap burst</a:t>
            </a:r>
            <a:r>
              <a:rPr lang="zh-CN" b="0">
                <a:latin typeface="+mn-ea"/>
                <a:cs typeface="+mn-ea"/>
              </a:rPr>
              <a:t>长度为</a:t>
            </a:r>
            <a:r>
              <a:rPr lang="en-US" b="0">
                <a:latin typeface="+mn-ea"/>
                <a:cs typeface="+mn-ea"/>
              </a:rPr>
              <a:t>256</a:t>
            </a:r>
            <a:r>
              <a:rPr lang="zh-CN" b="0">
                <a:latin typeface="+mn-ea"/>
                <a:cs typeface="+mn-ea"/>
              </a:rPr>
              <a:t>，</a:t>
            </a:r>
            <a:r>
              <a:rPr lang="en-US" b="0">
                <a:latin typeface="+mn-ea"/>
                <a:cs typeface="+mn-ea"/>
              </a:rPr>
              <a:t>bridge</a:t>
            </a:r>
            <a:r>
              <a:rPr lang="zh-CN" b="0">
                <a:latin typeface="+mn-ea"/>
                <a:cs typeface="+mn-ea"/>
              </a:rPr>
              <a:t>目前还不支持</a:t>
            </a:r>
            <a:r>
              <a:rPr lang="zh-CN" altLang="en-US" b="0">
                <a:latin typeface="+mn-ea"/>
                <a:cs typeface="+mn-ea"/>
              </a:rPr>
              <a:t>乱序</a:t>
            </a:r>
            <a:r>
              <a:rPr lang="zh-CN" b="0">
                <a:latin typeface="+mn-ea"/>
                <a:cs typeface="+mn-ea"/>
              </a:rPr>
              <a:t>以及</a:t>
            </a:r>
            <a:r>
              <a:rPr lang="en-US" b="0">
                <a:latin typeface="+mn-ea"/>
                <a:cs typeface="+mn-ea"/>
              </a:rPr>
              <a:t>4K</a:t>
            </a:r>
            <a:r>
              <a:rPr lang="zh-CN" b="0">
                <a:latin typeface="+mn-ea"/>
                <a:cs typeface="+mn-ea"/>
              </a:rPr>
              <a:t>边界处理。</a:t>
            </a:r>
            <a:endParaRPr lang="zh-CN" b="1">
              <a:latin typeface="+mn-ea"/>
              <a:cs typeface="+mn-ea"/>
            </a:endParaRPr>
          </a:p>
          <a:p>
            <a:pPr indent="304800" algn="l" fontAlgn="auto">
              <a:lnSpc>
                <a:spcPct val="110000"/>
              </a:lnSpc>
            </a:pPr>
            <a:r>
              <a:rPr lang="zh-CN" b="1">
                <a:latin typeface="+mn-ea"/>
                <a:cs typeface="+mn-ea"/>
              </a:rPr>
              <a:t>APB config</a:t>
            </a:r>
            <a:r>
              <a:rPr lang="zh-CN" b="0">
                <a:latin typeface="+mn-ea"/>
                <a:cs typeface="+mn-ea"/>
              </a:rPr>
              <a:t>实现了读取</a:t>
            </a:r>
            <a:r>
              <a:rPr lang="zh-CN" altLang="en-US" b="0">
                <a:latin typeface="+mn-ea"/>
                <a:cs typeface="+mn-ea"/>
              </a:rPr>
              <a:t>寄存器</a:t>
            </a:r>
            <a:r>
              <a:rPr lang="zh-CN" b="0">
                <a:latin typeface="+mn-ea"/>
                <a:cs typeface="+mn-ea"/>
              </a:rPr>
              <a:t>数值、地址错误上报中断以及统计事务数量的功能。</a:t>
            </a:r>
            <a:endParaRPr lang="zh-CN" b="1">
              <a:latin typeface="+mn-ea"/>
              <a:cs typeface="+mn-ea"/>
            </a:endParaRPr>
          </a:p>
          <a:p>
            <a:pPr indent="304800" algn="l" fontAlgn="auto">
              <a:lnSpc>
                <a:spcPct val="110000"/>
              </a:lnSpc>
            </a:pPr>
            <a:r>
              <a:rPr lang="zh-CN" b="1">
                <a:latin typeface="+mn-ea"/>
                <a:cs typeface="+mn-ea"/>
              </a:rPr>
              <a:t>后端物理实现</a:t>
            </a:r>
            <a:r>
              <a:rPr lang="zh-CN" b="0">
                <a:latin typeface="+mn-ea"/>
                <a:cs typeface="+mn-ea"/>
              </a:rPr>
              <a:t>输出了</a:t>
            </a:r>
            <a:r>
              <a:rPr lang="en-US" b="0">
                <a:latin typeface="+mn-ea"/>
                <a:cs typeface="+mn-ea"/>
              </a:rPr>
              <a:t>netlist</a:t>
            </a:r>
            <a:r>
              <a:rPr lang="zh-CN" b="0">
                <a:latin typeface="+mn-ea"/>
                <a:cs typeface="+mn-ea"/>
              </a:rPr>
              <a:t>、</a:t>
            </a:r>
            <a:r>
              <a:rPr lang="en-US" b="0">
                <a:latin typeface="+mn-ea"/>
                <a:cs typeface="+mn-ea"/>
              </a:rPr>
              <a:t>def</a:t>
            </a:r>
            <a:r>
              <a:rPr lang="zh-CN" b="0">
                <a:latin typeface="+mn-ea"/>
                <a:cs typeface="+mn-ea"/>
              </a:rPr>
              <a:t>、</a:t>
            </a:r>
            <a:r>
              <a:rPr lang="en-US" b="0">
                <a:latin typeface="+mn-ea"/>
                <a:cs typeface="+mn-ea"/>
              </a:rPr>
              <a:t>lib</a:t>
            </a:r>
            <a:r>
              <a:rPr lang="zh-CN" b="0">
                <a:latin typeface="+mn-ea"/>
                <a:cs typeface="+mn-ea"/>
              </a:rPr>
              <a:t>和</a:t>
            </a:r>
            <a:r>
              <a:rPr lang="en-US" b="0">
                <a:latin typeface="+mn-ea"/>
                <a:cs typeface="+mn-ea"/>
              </a:rPr>
              <a:t>gds</a:t>
            </a:r>
            <a:r>
              <a:rPr lang="zh-CN" b="0">
                <a:latin typeface="+mn-ea"/>
                <a:cs typeface="+mn-ea"/>
              </a:rPr>
              <a:t>等文件，通过了</a:t>
            </a:r>
            <a:r>
              <a:rPr lang="en-US" b="0">
                <a:latin typeface="+mn-ea"/>
                <a:cs typeface="+mn-ea"/>
              </a:rPr>
              <a:t>DRC</a:t>
            </a:r>
            <a:r>
              <a:rPr lang="zh-CN" b="0">
                <a:latin typeface="+mn-ea"/>
                <a:cs typeface="+mn-ea"/>
              </a:rPr>
              <a:t>验证，版图面积为</a:t>
            </a:r>
            <a:r>
              <a:rPr lang="en-US" b="0">
                <a:latin typeface="+mn-ea"/>
                <a:cs typeface="+mn-ea"/>
              </a:rPr>
              <a:t>0.050748 mm</a:t>
            </a:r>
            <a:r>
              <a:rPr lang="en-US" b="0" baseline="30000">
                <a:latin typeface="+mn-ea"/>
                <a:cs typeface="+mn-ea"/>
              </a:rPr>
              <a:t>2</a:t>
            </a:r>
            <a:r>
              <a:rPr lang="zh-CN" b="0">
                <a:latin typeface="+mn-ea"/>
                <a:cs typeface="+mn-ea"/>
              </a:rPr>
              <a:t>，频率可达到</a:t>
            </a:r>
            <a:r>
              <a:rPr lang="en-US" b="0">
                <a:latin typeface="+mn-ea"/>
                <a:cs typeface="+mn-ea"/>
              </a:rPr>
              <a:t>464.68</a:t>
            </a:r>
            <a:r>
              <a:rPr lang="en-US" b="0">
                <a:latin typeface="+mn-ea"/>
                <a:cs typeface="+mn-ea"/>
              </a:rPr>
              <a:t> MHz</a:t>
            </a:r>
            <a:r>
              <a:rPr lang="zh-CN" b="0">
                <a:latin typeface="+mn-ea"/>
                <a:cs typeface="+mn-ea"/>
              </a:rPr>
              <a:t>。</a:t>
            </a:r>
            <a:endParaRPr lang="zh-CN" altLang="en-US" b="0">
              <a:latin typeface="+mn-ea"/>
              <a:cs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950075" y="6478905"/>
            <a:ext cx="2186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/>
              <a:t>系统</a:t>
            </a:r>
            <a:r>
              <a:rPr lang="zh-CN" altLang="en-US" b="1"/>
              <a:t>总体框图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详细数据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0930" y="76835"/>
            <a:ext cx="9824720" cy="671576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334281" y="233009"/>
            <a:ext cx="1905000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algn="l">
              <a:defRPr/>
            </a:pP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详细</a:t>
            </a: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框图</a:t>
            </a:r>
            <a:endParaRPr lang="zh-CN" altLang="en-US" sz="3200" b="1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>
            <p:custDataLst>
              <p:tags r:id="rId3"/>
            </p:custDataLst>
          </p:nvPr>
        </p:nvCxnSpPr>
        <p:spPr>
          <a:xfrm>
            <a:off x="1287883" y="834511"/>
            <a:ext cx="1886081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32440" y="172741"/>
            <a:ext cx="875432" cy="720000"/>
            <a:chOff x="5633344" y="966369"/>
            <a:chExt cx="476097" cy="391567"/>
          </a:xfrm>
        </p:grpSpPr>
        <p:sp>
          <p:nvSpPr>
            <p:cNvPr id="16" name="椭圆 15"/>
            <p:cNvSpPr/>
            <p:nvPr>
              <p:custDataLst>
                <p:tags r:id="rId4"/>
              </p:custDataLst>
            </p:nvPr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00582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7"/>
            <p:cNvSpPr txBox="1"/>
            <p:nvPr>
              <p:custDataLst>
                <p:tags r:id="rId5"/>
              </p:custDataLst>
            </p:nvPr>
          </p:nvSpPr>
          <p:spPr>
            <a:xfrm>
              <a:off x="5633344" y="1018105"/>
              <a:ext cx="476097" cy="283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defRPr/>
              </a:pPr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02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38810" y="5814695"/>
            <a:ext cx="27825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系统详细框图</a:t>
            </a:r>
            <a:endParaRPr lang="zh-CN" altLang="en-US" sz="2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873250" y="1990090"/>
            <a:ext cx="8879840" cy="1810385"/>
          </a:xfrm>
          <a:prstGeom prst="rect">
            <a:avLst/>
          </a:prstGeom>
          <a:solidFill>
            <a:srgbClr val="005825"/>
          </a:solidFill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056497" y="2275757"/>
            <a:ext cx="5816600" cy="1106170"/>
          </a:xfrm>
          <a:prstGeom prst="rect">
            <a:avLst/>
          </a:prstGeom>
        </p:spPr>
        <p:txBody>
          <a:bodyPr wrap="none" lIns="109703" tIns="54851" rIns="109703" bIns="54851">
            <a:spAutoFit/>
          </a:bodyPr>
          <a:lstStyle/>
          <a:p>
            <a:pPr algn="ctr" defTabSz="822960">
              <a:lnSpc>
                <a:spcPct val="120000"/>
              </a:lnSpc>
            </a:pPr>
            <a:r>
              <a:rPr lang="zh-CN" altLang="en-US" sz="5400" b="1" spc="113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关键设计细节介绍</a:t>
            </a:r>
            <a:endParaRPr lang="zh-CN" altLang="en-US" sz="54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1"/>
          <p:cNvSpPr txBox="1"/>
          <p:nvPr/>
        </p:nvSpPr>
        <p:spPr>
          <a:xfrm>
            <a:off x="2348403" y="2592081"/>
            <a:ext cx="1732894" cy="837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b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02  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PART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334135" y="233045"/>
            <a:ext cx="7925435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algn="l">
              <a:defRPr/>
            </a:pPr>
            <a:r>
              <a:rPr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fifo</a:t>
            </a:r>
            <a:r>
              <a:rPr lang="zh-CN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、译码器、仲裁器和路由器</a:t>
            </a:r>
            <a:r>
              <a:rPr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模块</a:t>
            </a:r>
            <a:r>
              <a:rPr lang="zh-CN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</a:t>
            </a:r>
            <a:r>
              <a:rPr lang="zh-CN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实现</a:t>
            </a:r>
            <a:endParaRPr lang="zh-CN" sz="3200" b="1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 flipV="1">
            <a:off x="1287883" y="764661"/>
            <a:ext cx="77343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32440" y="172741"/>
            <a:ext cx="875432" cy="720000"/>
            <a:chOff x="5633344" y="966369"/>
            <a:chExt cx="476097" cy="391567"/>
          </a:xfrm>
        </p:grpSpPr>
        <p:sp>
          <p:nvSpPr>
            <p:cNvPr id="16" name="椭圆 15"/>
            <p:cNvSpPr/>
            <p:nvPr>
              <p:custDataLst>
                <p:tags r:id="rId3"/>
              </p:custDataLst>
            </p:nvPr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00582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7"/>
            <p:cNvSpPr txBox="1"/>
            <p:nvPr>
              <p:custDataLst>
                <p:tags r:id="rId4"/>
              </p:custDataLst>
            </p:nvPr>
          </p:nvSpPr>
          <p:spPr>
            <a:xfrm>
              <a:off x="5633344" y="1018105"/>
              <a:ext cx="476097" cy="284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defRPr/>
              </a:pPr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01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pic>
        <p:nvPicPr>
          <p:cNvPr id="8" name="图片 5" descr="axi_fifo_sync_端口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95" y="1052830"/>
            <a:ext cx="4843145" cy="2011045"/>
          </a:xfrm>
          <a:prstGeom prst="rect">
            <a:avLst/>
          </a:prstGeom>
        </p:spPr>
      </p:pic>
      <p:pic>
        <p:nvPicPr>
          <p:cNvPr id="10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095" y="3371850"/>
            <a:ext cx="4827270" cy="3059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4045" y="845820"/>
            <a:ext cx="6301105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4045" y="2127885"/>
            <a:ext cx="6360795" cy="234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3305" y="4690745"/>
            <a:ext cx="5398770" cy="180530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文本框 13"/>
          <p:cNvSpPr txBox="1"/>
          <p:nvPr/>
        </p:nvSpPr>
        <p:spPr>
          <a:xfrm>
            <a:off x="1620520" y="6431280"/>
            <a:ext cx="2918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axi_fifo_sync时序示意图</a:t>
            </a:r>
            <a:endParaRPr lang="zh-CN" altLang="en-US" b="1"/>
          </a:p>
        </p:txBody>
      </p:sp>
      <p:sp>
        <p:nvSpPr>
          <p:cNvPr id="20" name="文本框 19"/>
          <p:cNvSpPr txBox="1"/>
          <p:nvPr/>
        </p:nvSpPr>
        <p:spPr>
          <a:xfrm>
            <a:off x="8118475" y="793750"/>
            <a:ext cx="38766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由ARSELECT和AWSELECT信号来指示确定该事务需要访问的从机</a:t>
            </a:r>
            <a:endParaRPr lang="zh-CN" alt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117965" y="2884805"/>
            <a:ext cx="3057525" cy="1392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2">
                    <a:lumMod val="60000"/>
                    <a:lumOff val="40000"/>
                  </a:schemeClr>
                </a:solidFill>
                <a:sym typeface="+mn-ea"/>
              </a:rPr>
              <a:t>采用轮询仲裁器</a:t>
            </a:r>
            <a:r>
              <a:rPr lang="zh-CN" alt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处理多个主机访问同一从机的情况，仲裁器输出ARGRANT和AWGRANT信号用于指示获得优先权的主机</a:t>
            </a:r>
            <a:endParaRPr lang="zh-CN" alt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914005" y="5883275"/>
            <a:ext cx="36849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路由器根据AR/AWGRANT信号选择将哪个主机的信号传给该从机</a:t>
            </a:r>
            <a:endParaRPr lang="zh-CN" alt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下箭头 24"/>
          <p:cNvSpPr/>
          <p:nvPr/>
        </p:nvSpPr>
        <p:spPr>
          <a:xfrm>
            <a:off x="8715375" y="1924050"/>
            <a:ext cx="170815" cy="182880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下箭头 25"/>
          <p:cNvSpPr/>
          <p:nvPr/>
        </p:nvSpPr>
        <p:spPr>
          <a:xfrm>
            <a:off x="8670290" y="4496435"/>
            <a:ext cx="170815" cy="182880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6842125" y="65017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b="1"/>
              <a:t>译码器、仲裁器和路由器的关键代码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334135" y="233045"/>
            <a:ext cx="7181215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algn="l">
              <a:defRPr/>
            </a:pPr>
            <a:r>
              <a:rPr lang="en-US" altLang="zh-CN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ID</a:t>
            </a: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划分与</a:t>
            </a: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地址映射</a:t>
            </a:r>
            <a:endParaRPr lang="zh-CN" altLang="en-US" sz="3200" b="1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 flipV="1">
            <a:off x="1287883" y="802761"/>
            <a:ext cx="3650615" cy="3175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32440" y="172741"/>
            <a:ext cx="875432" cy="720000"/>
            <a:chOff x="5633344" y="966369"/>
            <a:chExt cx="476097" cy="391567"/>
          </a:xfrm>
        </p:grpSpPr>
        <p:sp>
          <p:nvSpPr>
            <p:cNvPr id="16" name="椭圆 15"/>
            <p:cNvSpPr/>
            <p:nvPr>
              <p:custDataLst>
                <p:tags r:id="rId3"/>
              </p:custDataLst>
            </p:nvPr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00582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7"/>
            <p:cNvSpPr txBox="1"/>
            <p:nvPr>
              <p:custDataLst>
                <p:tags r:id="rId4"/>
              </p:custDataLst>
            </p:nvPr>
          </p:nvSpPr>
          <p:spPr>
            <a:xfrm>
              <a:off x="5633344" y="1018105"/>
              <a:ext cx="476097" cy="283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defRPr/>
              </a:pPr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02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195" y="1108075"/>
            <a:ext cx="4631055" cy="14090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335" y="2704465"/>
            <a:ext cx="6889115" cy="13411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6825" y="4157345"/>
            <a:ext cx="7527925" cy="21786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0650" y="1063625"/>
            <a:ext cx="6840220" cy="14516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9625" y="2665095"/>
            <a:ext cx="4735195" cy="140906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96850" y="4609465"/>
            <a:ext cx="3609975" cy="12750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>
                <a:solidFill>
                  <a:schemeClr val="tx1"/>
                </a:solidFill>
                <a:latin typeface="+mn-ea"/>
                <a:cs typeface="+mn-ea"/>
              </a:rPr>
              <a:t> 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●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</a:t>
            </a:r>
            <a:r>
              <a:rPr lang="zh-CN" altLang="en-US" sz="2000">
                <a:solidFill>
                  <a:schemeClr val="tx1"/>
                </a:solidFill>
                <a:latin typeface="+mn-ea"/>
                <a:cs typeface="+mn-ea"/>
              </a:rPr>
              <a:t>通过</a:t>
            </a:r>
            <a:r>
              <a:rPr lang="zh-CN" sz="1800" b="1">
                <a:latin typeface="+mn-ea"/>
                <a:cs typeface="+mn-ea"/>
                <a:sym typeface="+mn-lt"/>
              </a:rPr>
              <a:t>ID划分与地址映射</a:t>
            </a:r>
            <a:r>
              <a:rPr lang="zh-CN" altLang="en-US" sz="2000">
                <a:solidFill>
                  <a:schemeClr val="tx1"/>
                </a:solidFill>
                <a:latin typeface="+mn-ea"/>
                <a:cs typeface="+mn-ea"/>
              </a:rPr>
              <a:t>来处理</a:t>
            </a:r>
            <a:r>
              <a:rPr lang="en-US" altLang="zh-CN" sz="2000">
                <a:solidFill>
                  <a:schemeClr val="tx1"/>
                </a:solidFill>
                <a:latin typeface="+mn-ea"/>
                <a:cs typeface="+mn-ea"/>
              </a:rPr>
              <a:t>Corssbar</a:t>
            </a:r>
            <a:r>
              <a:rPr lang="zh-CN" altLang="en-US" sz="2000">
                <a:solidFill>
                  <a:schemeClr val="tx1"/>
                </a:solidFill>
                <a:latin typeface="+mn-ea"/>
                <a:cs typeface="+mn-ea"/>
              </a:rPr>
              <a:t>中不同</a:t>
            </a:r>
            <a:r>
              <a:rPr lang="en-US" altLang="zh-CN" sz="2000">
                <a:solidFill>
                  <a:schemeClr val="tx1"/>
                </a:solidFill>
                <a:latin typeface="+mn-ea"/>
                <a:cs typeface="+mn-ea"/>
              </a:rPr>
              <a:t>Master</a:t>
            </a:r>
            <a:r>
              <a:rPr lang="zh-CN" altLang="en-US" sz="2000">
                <a:solidFill>
                  <a:schemeClr val="tx1"/>
                </a:solidFill>
                <a:latin typeface="+mn-ea"/>
                <a:cs typeface="+mn-ea"/>
              </a:rPr>
              <a:t>和</a:t>
            </a:r>
            <a:r>
              <a:rPr lang="en-US" altLang="zh-CN" sz="2000">
                <a:solidFill>
                  <a:schemeClr val="tx1"/>
                </a:solidFill>
                <a:latin typeface="+mn-ea"/>
                <a:cs typeface="+mn-ea"/>
              </a:rPr>
              <a:t>Salve</a:t>
            </a:r>
            <a:r>
              <a:rPr lang="zh-CN" altLang="en-US" sz="2000">
                <a:solidFill>
                  <a:schemeClr val="tx1"/>
                </a:solidFill>
                <a:latin typeface="+mn-ea"/>
                <a:cs typeface="+mn-ea"/>
              </a:rPr>
              <a:t>中的W通道、R通道、B通道的译码、仲裁和路由。</a:t>
            </a:r>
            <a:endParaRPr lang="zh-CN" altLang="en-US" sz="2000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88670" y="3977640"/>
            <a:ext cx="556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各</a:t>
            </a:r>
            <a:r>
              <a:rPr lang="en-US" altLang="zh-CN"/>
              <a:t>master</a:t>
            </a:r>
            <a:r>
              <a:rPr lang="zh-CN" altLang="en-US"/>
              <a:t>和</a:t>
            </a:r>
            <a:r>
              <a:rPr lang="en-US" altLang="zh-CN"/>
              <a:t>slave</a:t>
            </a:r>
            <a:r>
              <a:rPr lang="zh-CN" altLang="en-US"/>
              <a:t>的编号都分别为</a:t>
            </a:r>
            <a:r>
              <a:rPr lang="en-US" altLang="zh-CN"/>
              <a:t>2‘</a:t>
            </a:r>
            <a:r>
              <a:rPr lang="en-US" altLang="zh-CN"/>
              <a:t>d1</a:t>
            </a:r>
            <a:r>
              <a:rPr lang="en-US" altLang="zh-CN"/>
              <a:t>,2’d2,2’d3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334135" y="233045"/>
            <a:ext cx="4364355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algn="l">
              <a:defRPr/>
            </a:pP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乱序</a:t>
            </a:r>
            <a:r>
              <a:rPr lang="en-US" altLang="zh-CN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交织</a:t>
            </a:r>
            <a:r>
              <a:rPr lang="zh-CN" altLang="en-US" sz="3200" b="1">
                <a:solidFill>
                  <a:srgbClr val="0058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的实现</a:t>
            </a:r>
            <a:endParaRPr lang="zh-CN" altLang="en-US" sz="3200" b="1">
              <a:solidFill>
                <a:srgbClr val="0058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 flipV="1">
            <a:off x="1287883" y="824986"/>
            <a:ext cx="3412490" cy="9525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32440" y="172741"/>
            <a:ext cx="875432" cy="720000"/>
            <a:chOff x="5633344" y="966369"/>
            <a:chExt cx="476097" cy="391567"/>
          </a:xfrm>
        </p:grpSpPr>
        <p:sp>
          <p:nvSpPr>
            <p:cNvPr id="16" name="椭圆 15"/>
            <p:cNvSpPr/>
            <p:nvPr>
              <p:custDataLst>
                <p:tags r:id="rId3"/>
              </p:custDataLst>
            </p:nvPr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00582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7"/>
            <p:cNvSpPr txBox="1"/>
            <p:nvPr>
              <p:custDataLst>
                <p:tags r:id="rId4"/>
              </p:custDataLst>
            </p:nvPr>
          </p:nvSpPr>
          <p:spPr>
            <a:xfrm>
              <a:off x="5633344" y="1018105"/>
              <a:ext cx="476097" cy="283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defRPr/>
              </a:pPr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03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pic>
        <p:nvPicPr>
          <p:cNvPr id="3" name="图片 2" descr="sid_buff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510" y="841375"/>
            <a:ext cx="7095490" cy="3401695"/>
          </a:xfrm>
          <a:prstGeom prst="rect">
            <a:avLst/>
          </a:prstGeom>
        </p:spPr>
      </p:pic>
      <p:pic>
        <p:nvPicPr>
          <p:cNvPr id="4" name="图片 3" descr="reorder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0485" y="4428490"/>
            <a:ext cx="9495790" cy="19570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61290" y="1035685"/>
            <a:ext cx="4497070" cy="20713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20000"/>
              </a:lnSpc>
            </a:pPr>
            <a:r>
              <a:rPr lang="zh-CN" b="1">
                <a:latin typeface="+mn-ea"/>
                <a:cs typeface="+mn-ea"/>
              </a:rPr>
              <a:t>     ar/aw_sid_buffer模块</a:t>
            </a:r>
            <a:r>
              <a:rPr lang="zh-CN" altLang="en-US"/>
              <a:t>用于存储读/写地址通道中Sx_ARID和Sx_AWID的缓存空间，存储时按事务的传输顺序来放置ID的顺序。当事务数据通道的LAST信号到来时，将相应事务的ID在buffer中清除，并调整buffer中ID放置的顺序，使得ID放置顺序与当前未结束的事务的传输顺序一致。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252730" y="4014470"/>
            <a:ext cx="3799840" cy="29032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20000"/>
              </a:lnSpc>
            </a:pPr>
            <a:r>
              <a:rPr lang="zh-CN" b="1">
                <a:latin typeface="+mn-ea"/>
                <a:cs typeface="+mn-ea"/>
              </a:rPr>
              <a:t>     ar/aw_reorder模块</a:t>
            </a:r>
            <a:r>
              <a:rPr lang="zh-CN" altLang="en-US"/>
              <a:t>用于实现“不同事务相同ID时的数据传输需要保序”这一原则。reorder模块根据当前传输数据的</a:t>
            </a:r>
            <a:endParaRPr lang="zh-CN" altLang="en-US"/>
          </a:p>
          <a:p>
            <a:pPr indent="0" fontAlgn="auto">
              <a:lnSpc>
                <a:spcPct val="120000"/>
              </a:lnSpc>
            </a:pPr>
            <a:r>
              <a:rPr lang="zh-CN" altLang="en-US"/>
              <a:t>ID以及rob_buffer</a:t>
            </a:r>
            <a:endParaRPr lang="zh-CN" altLang="en-US"/>
          </a:p>
          <a:p>
            <a:pPr indent="0" fontAlgn="auto">
              <a:lnSpc>
                <a:spcPct val="120000"/>
              </a:lnSpc>
            </a:pPr>
            <a:r>
              <a:rPr lang="zh-CN" altLang="en-US"/>
              <a:t>中ID的数值和顺序决定该笔数据传输是否被授权，由order_grant指示。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207250" y="348615"/>
            <a:ext cx="2724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sid_buffer模块示意图</a:t>
            </a:r>
            <a:endParaRPr lang="zh-CN" altLang="en-US" b="1"/>
          </a:p>
        </p:txBody>
      </p:sp>
      <p:sp>
        <p:nvSpPr>
          <p:cNvPr id="10" name="文本框 9"/>
          <p:cNvSpPr txBox="1"/>
          <p:nvPr/>
        </p:nvSpPr>
        <p:spPr>
          <a:xfrm>
            <a:off x="7363460" y="6375400"/>
            <a:ext cx="1802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保序算法流程图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COMMONDATA" val="eyJoZGlkIjoiMGMwYTFiNDFiYjg5MDFjYzU4YjQ4YmQ0YzYwM2JmZmMifQ=="/>
  <p:tag name="commondata" val="eyJoZGlkIjoiYTU0ZjJlMzRmZmI1MzAxN2JkNzliNjQ0YjNiMzljMDYifQ==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4230</Words>
  <Application>WPS 演示</Application>
  <PresentationFormat>宽屏</PresentationFormat>
  <Paragraphs>292</Paragraphs>
  <Slides>30</Slides>
  <Notes>3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30</vt:i4>
      </vt:variant>
    </vt:vector>
  </HeadingPairs>
  <TitlesOfParts>
    <vt:vector size="43" baseType="lpstr">
      <vt:lpstr>Arial</vt:lpstr>
      <vt:lpstr>宋体</vt:lpstr>
      <vt:lpstr>Wingdings</vt:lpstr>
      <vt:lpstr>微软雅黑</vt:lpstr>
      <vt:lpstr>Wingdings</vt:lpstr>
      <vt:lpstr>Segoe UI</vt:lpstr>
      <vt:lpstr>Calibri</vt:lpstr>
      <vt:lpstr>Times New Roman</vt:lpstr>
      <vt:lpstr>等线</vt:lpstr>
      <vt:lpstr>Arial Unicode MS</vt:lpstr>
      <vt:lpstr>Office 主题​​</vt:lpstr>
      <vt:lpstr>自定义设计方案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  <HyperlinkBase>http://yymoban.taobao.com</HyperlinkBas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王瑶</dc:creator>
  <cp:lastModifiedBy>别让灰尘落到心上、</cp:lastModifiedBy>
  <cp:revision>522</cp:revision>
  <dcterms:created xsi:type="dcterms:W3CDTF">2016-07-01T07:52:00Z</dcterms:created>
  <dcterms:modified xsi:type="dcterms:W3CDTF">2024-05-20T12:33:22Z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836D63776DAE451FA0ED3E516692C70C_13</vt:lpwstr>
  </property>
  <property fmtid="{D5CDD505-2E9C-101B-9397-08002B2CF9AE}" pid="3" name="KSOProductBuildVer">
    <vt:lpwstr>2052-12.1.0.16929</vt:lpwstr>
  </property>
</Properties>
</file>